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56B5-7FC4-4C8A-9F6D-0742C7B3D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4AEF-10AA-4B19-AD68-0B548EEAC3D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http://www.cer.net/article/20040616/04gdls2.jpg" TargetMode="Externa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28860" y="1071546"/>
            <a:ext cx="4193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/>
              <a:t>第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课 古代商业的发展</a:t>
            </a:r>
            <a:endParaRPr lang="zh-CN" altLang="en-US" sz="32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00166" y="2071678"/>
          <a:ext cx="5745190" cy="1463040"/>
        </p:xfrm>
        <a:graphic>
          <a:graphicData uri="http://schemas.openxmlformats.org/drawingml/2006/table">
            <a:tbl>
              <a:tblPr/>
              <a:tblGrid>
                <a:gridCol w="5745190"/>
              </a:tblGrid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测试要求</a:t>
                      </a:r>
                      <a:endParaRPr lang="zh-CN" sz="32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了解“市”的形成与发展</a:t>
                      </a:r>
                      <a:endParaRPr lang="zh-CN" alt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知道主要的商业城市和商帮</a:t>
                      </a:r>
                      <a:endParaRPr lang="zh-CN" alt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47040" y="1000125"/>
            <a:ext cx="826135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800" b="0">
                <a:ea typeface="宋体" panose="02010600030101010101" pitchFamily="2" charset="-122"/>
              </a:rPr>
              <a:t>2．(2016·苏锡常镇一模)汉代京师长安的商业区有九市，“九市开场，货别隧分”。洛阳的商业市场有三市，“金市在大城西，羊市在大城南，马市在大城东”。在汉代不仅京师，一些名都和郡县也都设有市。下列关于汉代商业发展的说法，正确的是(　　)</a:t>
            </a:r>
            <a:endParaRPr sz="2800" b="0">
              <a:ea typeface="宋体" panose="02010600030101010101" pitchFamily="2" charset="-122"/>
            </a:endParaRPr>
          </a:p>
          <a:p>
            <a:pPr indent="0"/>
            <a:r>
              <a:rPr sz="2800" b="0">
                <a:ea typeface="宋体" panose="02010600030101010101" pitchFamily="2" charset="-122"/>
              </a:rPr>
              <a:t>①商业活动突破空间限制　②城市商业活动比较繁荣</a:t>
            </a:r>
            <a:endParaRPr sz="2800" b="0">
              <a:ea typeface="宋体" panose="02010600030101010101" pitchFamily="2" charset="-122"/>
            </a:endParaRPr>
          </a:p>
          <a:p>
            <a:pPr indent="0"/>
            <a:r>
              <a:rPr sz="2800" b="0">
                <a:ea typeface="宋体" panose="02010600030101010101" pitchFamily="2" charset="-122"/>
              </a:rPr>
              <a:t>③政府开始鼓励商业发展　④商品分区排列和出售</a:t>
            </a:r>
            <a:endParaRPr sz="2800" b="0">
              <a:ea typeface="宋体" panose="02010600030101010101" pitchFamily="2" charset="-122"/>
            </a:endParaRPr>
          </a:p>
          <a:p>
            <a:pPr indent="0"/>
            <a:r>
              <a:rPr sz="2800" b="0">
                <a:ea typeface="宋体" panose="02010600030101010101" pitchFamily="2" charset="-122"/>
              </a:rPr>
              <a:t>A．②④　　　  B．①②          C．③④      	  D．①③</a:t>
            </a:r>
            <a:endParaRPr sz="2800" b="0">
              <a:ea typeface="宋体" panose="02010600030101010101" pitchFamily="2" charset="-122"/>
            </a:endParaRPr>
          </a:p>
        </p:txBody>
      </p:sp>
      <p:sp>
        <p:nvSpPr>
          <p:cNvPr id="2050" name=" 2050"/>
          <p:cNvSpPr/>
          <p:nvPr/>
        </p:nvSpPr>
        <p:spPr bwMode="auto">
          <a:xfrm>
            <a:off x="447040" y="4041140"/>
            <a:ext cx="1008380" cy="863600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47040" y="856615"/>
            <a:ext cx="8261350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600" b="0">
                <a:ea typeface="宋体" panose="02010600030101010101" pitchFamily="2" charset="-122"/>
              </a:rPr>
              <a:t>3．《唐会要·卷八十六》记载：“六年七月敕：如闻十六宅置宫市以来，成弊既久，须有改移。自今以后，所出市一物以上，并依三宫直市，不得令损刻百姓。”这说明唐代(　　)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A．“重农抑商”政策松动	              B．政府加强市场管理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C．着手打破坊市界限	                 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D．商品经济高度发达</a:t>
            </a:r>
            <a:endParaRPr sz="3600" b="0">
              <a:ea typeface="宋体" panose="02010600030101010101" pitchFamily="2" charset="-122"/>
            </a:endParaRPr>
          </a:p>
        </p:txBody>
      </p:sp>
      <p:sp>
        <p:nvSpPr>
          <p:cNvPr id="2050" name=" 2050"/>
          <p:cNvSpPr/>
          <p:nvPr/>
        </p:nvSpPr>
        <p:spPr bwMode="auto">
          <a:xfrm>
            <a:off x="382905" y="3835400"/>
            <a:ext cx="1008380" cy="863600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47040" y="282575"/>
            <a:ext cx="8261350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600" b="0">
                <a:ea typeface="宋体" panose="02010600030101010101" pitchFamily="2" charset="-122"/>
              </a:rPr>
              <a:t>4．北宋时期，四川出现世界最早的纸币——交子。南宋、元朝、明朝政府都曾大力推行纸币。可是，纸币都迅速贬值，明朝中期基本放弃纸币。最终，从民间贸易发展起来的、最终获得政府认可的白银作为主要支付手段。这一时期纸币的兴衰表明(　　)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A．政府对市场的控制遇挫	              B．明朝中期商品经济停滞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C．已经出现资本主义萌芽	              D．重农抑商政策遭到削弱</a:t>
            </a:r>
            <a:endParaRPr sz="3600" b="0">
              <a:ea typeface="宋体" panose="02010600030101010101" pitchFamily="2" charset="-122"/>
            </a:endParaRPr>
          </a:p>
        </p:txBody>
      </p:sp>
      <p:sp>
        <p:nvSpPr>
          <p:cNvPr id="2050" name=" 2050"/>
          <p:cNvSpPr/>
          <p:nvPr/>
        </p:nvSpPr>
        <p:spPr bwMode="auto">
          <a:xfrm>
            <a:off x="447040" y="3803015"/>
            <a:ext cx="1008380" cy="863600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47040" y="569595"/>
            <a:ext cx="826135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0">
                <a:ea typeface="宋体" panose="02010600030101010101" pitchFamily="2" charset="-122"/>
              </a:rPr>
              <a:t>5．五代后周世宗诏曰：“(东京)坊市之中，邸店有限，工商外至，络绎无穷。……宜令所司于京城四面别筑罗城，先立标识……今后凡有营葬并草市，并须去标识七里外。其标识内，候宫中擎画，定军营、街巷、仓场、诸司公廨院，务了，即任百姓营造。”由此可见，当时东京城内(　　)</a:t>
            </a:r>
            <a:endParaRPr sz="3200" b="0">
              <a:ea typeface="宋体" panose="02010600030101010101" pitchFamily="2" charset="-122"/>
            </a:endParaRPr>
          </a:p>
          <a:p>
            <a:pPr indent="0"/>
            <a:r>
              <a:rPr sz="3200" b="0">
                <a:ea typeface="宋体" panose="02010600030101010101" pitchFamily="2" charset="-122"/>
              </a:rPr>
              <a:t>A．邸店难以满足商帮需求</a:t>
            </a:r>
            <a:endParaRPr sz="3200" b="0">
              <a:ea typeface="宋体" panose="02010600030101010101" pitchFamily="2" charset="-122"/>
            </a:endParaRPr>
          </a:p>
          <a:p>
            <a:pPr indent="0"/>
            <a:r>
              <a:rPr sz="3200" b="0">
                <a:ea typeface="宋体" panose="02010600030101010101" pitchFamily="2" charset="-122"/>
              </a:rPr>
              <a:t>B．商品交易受官府直接监管</a:t>
            </a:r>
            <a:endParaRPr sz="3200" b="0">
              <a:ea typeface="宋体" panose="02010600030101010101" pitchFamily="2" charset="-122"/>
            </a:endParaRPr>
          </a:p>
          <a:p>
            <a:pPr indent="0"/>
            <a:r>
              <a:rPr sz="3200" b="0">
                <a:ea typeface="宋体" panose="02010600030101010101" pitchFamily="2" charset="-122"/>
              </a:rPr>
              <a:t>C．商业活动不受空间限制</a:t>
            </a:r>
            <a:endParaRPr sz="3200" b="0">
              <a:ea typeface="宋体" panose="02010600030101010101" pitchFamily="2" charset="-122"/>
            </a:endParaRPr>
          </a:p>
          <a:p>
            <a:pPr indent="0"/>
            <a:r>
              <a:rPr sz="3200" b="0">
                <a:ea typeface="宋体" panose="02010600030101010101" pitchFamily="2" charset="-122"/>
              </a:rPr>
              <a:t>D．草市场所由政府明确划定</a:t>
            </a:r>
            <a:endParaRPr sz="3200" b="0">
              <a:ea typeface="宋体" panose="02010600030101010101" pitchFamily="2" charset="-122"/>
            </a:endParaRPr>
          </a:p>
        </p:txBody>
      </p:sp>
      <p:sp>
        <p:nvSpPr>
          <p:cNvPr id="2050" name=" 2050"/>
          <p:cNvSpPr/>
          <p:nvPr/>
        </p:nvSpPr>
        <p:spPr bwMode="auto">
          <a:xfrm>
            <a:off x="447040" y="4579620"/>
            <a:ext cx="1008380" cy="863600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47040" y="569595"/>
            <a:ext cx="8261350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600" b="0">
                <a:ea typeface="宋体" panose="02010600030101010101" pitchFamily="2" charset="-122"/>
              </a:rPr>
              <a:t>6.（宋）陈元靓在《岁时广记》中记载：“同州以二月二日与八日为市，四方村民毕集，应蚕桑所用，以至车檐、椽木、果树、器用杂物皆至，其值千缗至万缗者。”对此材料理解不正确的是  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A．集市商品交易种类繁多           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B．定期的集市在乡村出现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C．商品贸易以服务农耕为主         </a:t>
            </a:r>
            <a:endParaRPr sz="3600" b="0">
              <a:ea typeface="宋体" panose="02010600030101010101" pitchFamily="2" charset="-122"/>
            </a:endParaRPr>
          </a:p>
          <a:p>
            <a:pPr indent="0"/>
            <a:r>
              <a:rPr sz="3600" b="0">
                <a:ea typeface="宋体" panose="02010600030101010101" pitchFamily="2" charset="-122"/>
              </a:rPr>
              <a:t>D．市的时间和空间限制被打破</a:t>
            </a:r>
            <a:endParaRPr sz="3600" b="0">
              <a:ea typeface="宋体" panose="02010600030101010101" pitchFamily="2" charset="-122"/>
            </a:endParaRPr>
          </a:p>
        </p:txBody>
      </p:sp>
      <p:sp>
        <p:nvSpPr>
          <p:cNvPr id="2050" name=" 2050"/>
          <p:cNvSpPr/>
          <p:nvPr/>
        </p:nvSpPr>
        <p:spPr bwMode="auto">
          <a:xfrm>
            <a:off x="447040" y="4676775"/>
            <a:ext cx="1008380" cy="863600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214290"/>
            <a:ext cx="537839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一、</a:t>
            </a: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重农抑商下的古代商业</a:t>
            </a:r>
            <a:endParaRPr kumimoji="0" 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910" y="785794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1.</a:t>
            </a:r>
            <a:r>
              <a:rPr lang="zh-CN" altLang="en-US" sz="3200" b="1" dirty="0" smtClean="0"/>
              <a:t>商朝：商朝人以善于经商著称，后世称从事商业活动的人为 “商人”。</a:t>
            </a:r>
            <a:endParaRPr lang="zh-CN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642910" y="1928802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2.</a:t>
            </a:r>
            <a:r>
              <a:rPr lang="zh-CN" altLang="en-US" sz="3200" b="1" dirty="0" smtClean="0"/>
              <a:t>春秋战国：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官府控制商业的局面被打破</a:t>
            </a:r>
            <a:r>
              <a:rPr lang="zh-CN" altLang="en-US" sz="3200" b="1" dirty="0" smtClean="0"/>
              <a:t>，各地出现许多商品市场和拥有雄厚资产的大商人。</a:t>
            </a:r>
            <a:endParaRPr lang="zh-CN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714348" y="3500438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3.</a:t>
            </a:r>
            <a:r>
              <a:rPr lang="zh-CN" altLang="en-US" sz="3200" b="1" dirty="0" smtClean="0"/>
              <a:t>秦汉：商业发展受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时间、地点限制</a:t>
            </a:r>
            <a:r>
              <a:rPr lang="zh-CN" altLang="en-US" sz="3200" b="1" dirty="0" smtClean="0"/>
              <a:t>，商业总体水平不高。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714348" y="4643446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4.</a:t>
            </a:r>
            <a:r>
              <a:rPr lang="zh-CN" altLang="en-US" sz="3200" b="1" dirty="0" smtClean="0"/>
              <a:t>隋唐：都市商业和农村集市贸易得到发展；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柜坊和飞钱</a:t>
            </a:r>
            <a:r>
              <a:rPr lang="zh-CN" altLang="en-US" sz="3200" b="1" dirty="0" smtClean="0"/>
              <a:t>相继问世。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348" y="214290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5.</a:t>
            </a:r>
            <a:r>
              <a:rPr lang="zh-CN" altLang="en-US" sz="3200" b="1" dirty="0" smtClean="0"/>
              <a:t>宋元。</a:t>
            </a:r>
            <a:endParaRPr lang="zh-CN" altLang="en-US" sz="3200" b="1" dirty="0" smtClean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）特点：空前繁荣，商业环境相对宽松。</a:t>
            </a:r>
            <a:endParaRPr lang="zh-CN" altLang="en-US" sz="3200" b="1" dirty="0" smtClean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）宋代：商品种类增加，出现纸币“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交子</a:t>
            </a:r>
            <a:r>
              <a:rPr lang="en-US" altLang="zh-CN" sz="3200" b="1" dirty="0" smtClean="0"/>
              <a:t>”</a:t>
            </a:r>
            <a:r>
              <a:rPr lang="zh-CN" altLang="en-US" sz="3200" b="1" dirty="0" smtClean="0"/>
              <a:t>，商税收入成为重要财源。</a:t>
            </a:r>
            <a:endParaRPr lang="zh-CN" altLang="en-US" sz="3200" b="1" dirty="0" smtClean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）元代：大都成为国际性的商业大都会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pic>
        <p:nvPicPr>
          <p:cNvPr id="4" name="Picture 2" descr="W020071130502110332624"/>
          <p:cNvPicPr>
            <a:picLocks noChangeAspect="1" noChangeArrowheads="1"/>
          </p:cNvPicPr>
          <p:nvPr/>
        </p:nvPicPr>
        <p:blipFill>
          <a:blip r:embed="rId1" cstate="print"/>
          <a:srcRect l="74055" t="7265" r="8626" b="70543"/>
          <a:stretch>
            <a:fillRect/>
          </a:stretch>
        </p:blipFill>
        <p:spPr bwMode="auto">
          <a:xfrm>
            <a:off x="357158" y="2643182"/>
            <a:ext cx="3498852" cy="443450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86182" y="2714620"/>
            <a:ext cx="4429156" cy="3970318"/>
          </a:xfrm>
          <a:prstGeom prst="rect">
            <a:avLst/>
          </a:prstGeom>
          <a:noFill/>
          <a:ln w="76200" cap="rnd">
            <a:solidFill>
              <a:srgbClr val="FF0000"/>
            </a:solidFill>
            <a:prstDash val="sysDot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交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子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产生于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四川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28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流通地区也主要是四川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。四川当时使用铁钱。分量重、价值低。不便于流通和随身携带，特别是给大宗贸易造成巨大困难。据记载一匹罗卖铁钱两万，铁钱两万重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500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斤</a:t>
            </a: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。纸币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交子应运而生。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034" y="214290"/>
            <a:ext cx="814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6.</a:t>
            </a:r>
            <a:r>
              <a:rPr lang="zh-CN" altLang="en-US" sz="3200" b="1" dirty="0" smtClean="0"/>
              <a:t>明清。 </a:t>
            </a:r>
            <a:endParaRPr lang="zh-CN" altLang="en-US" sz="3200" b="1" dirty="0" smtClean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）商业繁荣，大量农副产品进入市场，成为商品。</a:t>
            </a:r>
            <a:endParaRPr lang="zh-CN" altLang="en-US" sz="3200" b="1" dirty="0" smtClean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）区域间长途贩运贸易发展较快，货币的作用越来越大。</a:t>
            </a:r>
            <a:endParaRPr lang="zh-CN" altLang="en-US" sz="3200" b="1" dirty="0" smtClean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）出现了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地域性的商人</a:t>
            </a:r>
            <a:r>
              <a:rPr lang="zh-CN" altLang="en-US" sz="3200" b="1" dirty="0" smtClean="0"/>
              <a:t>群体，叫做“商帮”，实力最强的是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徽商和晋商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  <p:pic>
        <p:nvPicPr>
          <p:cNvPr id="4" name="Picture 4" descr="河南南阳的山陕会馆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28662" y="3714752"/>
            <a:ext cx="3214710" cy="2601950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57224" y="6215082"/>
            <a:ext cx="32400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河南南阳的山陕会馆</a:t>
            </a:r>
            <a:endParaRPr kumimoji="1"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pic>
        <p:nvPicPr>
          <p:cNvPr id="6" name="Picture 6" descr="徽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714752"/>
            <a:ext cx="3020034" cy="2571768"/>
          </a:xfrm>
          <a:prstGeom prst="rect">
            <a:avLst/>
          </a:prstGeom>
          <a:noFill/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43372" y="6215082"/>
            <a:ext cx="4392613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徽文化“滋养”百年徽商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348" y="285728"/>
            <a:ext cx="512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/>
              <a:t>二、市的变迁和城市的发展</a:t>
            </a:r>
            <a:endParaRPr lang="zh-CN" altLang="en-US" sz="3200" b="1" dirty="0"/>
          </a:p>
        </p:txBody>
      </p:sp>
      <p:pic>
        <p:nvPicPr>
          <p:cNvPr id="5" name="Picture 4" descr="http://www.cer.net/article/20040616/04gdls2.jpg"/>
          <p:cNvPicPr>
            <a:picLocks noChangeAspect="1" noChangeArrowheads="1"/>
          </p:cNvPicPr>
          <p:nvPr/>
        </p:nvPicPr>
        <p:blipFill>
          <a:blip r:embed="rId1" r:link="rId2" cstate="print"/>
          <a:srcRect l="3465" t="30109" r="57800" b="58636"/>
          <a:stretch>
            <a:fillRect/>
          </a:stretch>
        </p:blipFill>
        <p:spPr bwMode="auto">
          <a:xfrm>
            <a:off x="214282" y="928670"/>
            <a:ext cx="4402137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00562" y="1071546"/>
            <a:ext cx="4429156" cy="5693866"/>
          </a:xfrm>
          <a:prstGeom prst="rect">
            <a:avLst/>
          </a:prstGeom>
          <a:noFill/>
          <a:ln w="76200" cap="rnd">
            <a:solidFill>
              <a:srgbClr val="FF0000"/>
            </a:solidFill>
            <a:prstDash val="sysDot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唐长安城分为宫城、皇城与外廓城三部分。在外廓城中，有十二条南北大街和十四条东西大街，将全城分割成</a:t>
            </a:r>
            <a:r>
              <a:rPr lang="en-US" altLang="zh-CN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108</a:t>
            </a: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坊，坊主要是住宅区。坊以外有东西两市，占有四坊之地，坊与市用土墙隔开，坊门按规定时间开启，天明时打开，傍晚关闭，夜晚禁绝商业活动。市中有市会办公的官衙，市会负责对整个市进行管理。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034" y="285728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请总结一下，宋朝以前城市商业有何特点？</a:t>
            </a:r>
            <a:endParaRPr lang="zh-CN" altLang="en-US" sz="3200" b="1" dirty="0"/>
          </a:p>
        </p:txBody>
      </p:sp>
      <p:sp>
        <p:nvSpPr>
          <p:cNvPr id="3" name="矩形 2"/>
          <p:cNvSpPr/>
          <p:nvPr/>
        </p:nvSpPr>
        <p:spPr>
          <a:xfrm>
            <a:off x="500034" y="1571612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）宋朝以前：特定位置设市，市四周有围墙与民居严格分开；官府设市令或市长，对市场交易严格管理；按时开市、闭市。</a:t>
            </a:r>
            <a:endParaRPr lang="zh-CN" altLang="en-US" sz="3200" b="1" dirty="0"/>
          </a:p>
        </p:txBody>
      </p:sp>
      <p:sp>
        <p:nvSpPr>
          <p:cNvPr id="4" name="矩形 3"/>
          <p:cNvSpPr/>
          <p:nvPr/>
        </p:nvSpPr>
        <p:spPr>
          <a:xfrm>
            <a:off x="500034" y="3071810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）宋朝时期：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坊和市的界限被打破</a:t>
            </a:r>
            <a:r>
              <a:rPr lang="zh-CN" altLang="en-US" sz="3200" b="1" dirty="0" smtClean="0"/>
              <a:t>，城郊、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乡村的“草市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”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（是指离城较远，交通便利的地点自然形成的民间集市）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3200" b="1" dirty="0" smtClean="0"/>
              <a:t>更加普遍；出现汉口镇、佛山镇、景德镇、朱仙镇四大商业名镇；旧时日中为市的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经营时间限制</a:t>
            </a:r>
            <a:r>
              <a:rPr lang="zh-CN" altLang="en-US" sz="3200" b="1" dirty="0" smtClean="0"/>
              <a:t>被打破；交易活动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不受官府直接监管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428596" y="1000108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1.</a:t>
            </a:r>
            <a:r>
              <a:rPr lang="zh-CN" altLang="en-US" sz="3200" b="1" dirty="0" smtClean="0"/>
              <a:t>市的变迁。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北京东京城"/>
          <p:cNvPicPr>
            <a:picLocks noChangeAspect="1" noChangeArrowheads="1"/>
          </p:cNvPicPr>
          <p:nvPr/>
        </p:nvPicPr>
        <p:blipFill>
          <a:blip r:embed="rId1" cstate="print"/>
          <a:srcRect r="-35" b="73"/>
          <a:stretch>
            <a:fillRect/>
          </a:stretch>
        </p:blipFill>
        <p:spPr bwMode="auto">
          <a:xfrm>
            <a:off x="0" y="1714488"/>
            <a:ext cx="4284663" cy="364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42976" y="5357826"/>
            <a:ext cx="224806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北宋汴京城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www.kingyu.cn/image/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14488"/>
            <a:ext cx="4500594" cy="3643338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857752" y="5429264"/>
            <a:ext cx="3139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/>
              <a:t>清明上河图 张择端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348" y="428604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2.</a:t>
            </a:r>
            <a:r>
              <a:rPr lang="zh-CN" altLang="en-US" sz="3200" b="1" dirty="0" smtClean="0"/>
              <a:t>隋唐以后，为什么中国古代的城市得以迅速发展？其主要表现如何？</a:t>
            </a:r>
            <a:endParaRPr lang="zh-CN" altLang="en-US" sz="3200" b="1" dirty="0"/>
          </a:p>
        </p:txBody>
      </p:sp>
      <p:sp>
        <p:nvSpPr>
          <p:cNvPr id="3" name="矩形 2"/>
          <p:cNvSpPr/>
          <p:nvPr/>
        </p:nvSpPr>
        <p:spPr>
          <a:xfrm>
            <a:off x="714348" y="1571612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）原因：丝绸之路的开通，大运河的开凿，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经济重心</a:t>
            </a:r>
            <a:r>
              <a:rPr lang="zh-CN" altLang="en-US" sz="3200" b="1" dirty="0" smtClean="0"/>
              <a:t>的南移等。</a:t>
            </a:r>
            <a:endParaRPr lang="zh-CN" altLang="en-US" sz="3200" b="1" dirty="0"/>
          </a:p>
        </p:txBody>
      </p:sp>
      <p:sp>
        <p:nvSpPr>
          <p:cNvPr id="4" name="矩形 3"/>
          <p:cNvSpPr/>
          <p:nvPr/>
        </p:nvSpPr>
        <p:spPr>
          <a:xfrm>
            <a:off x="785786" y="2786058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）表现。</a:t>
            </a:r>
            <a:endParaRPr lang="zh-CN" altLang="en-US" sz="3200" b="1" dirty="0" smtClean="0"/>
          </a:p>
          <a:p>
            <a:r>
              <a:rPr lang="zh-CN" altLang="en-US" sz="3200" dirty="0" smtClean="0"/>
              <a:t>①</a:t>
            </a:r>
            <a:r>
              <a:rPr lang="zh-CN" altLang="en-US" sz="3200" b="1" dirty="0" smtClean="0"/>
              <a:t>长安、洛阳、开封、临安、大都等大城市，既是不同时期的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政治中心、军事重镇</a:t>
            </a:r>
            <a:r>
              <a:rPr lang="zh-CN" altLang="en-US" sz="3200" b="1" dirty="0" smtClean="0"/>
              <a:t>，也是著名的商业中心。</a:t>
            </a:r>
            <a:endParaRPr lang="zh-CN" altLang="en-US" sz="3200" b="1" dirty="0" smtClean="0"/>
          </a:p>
          <a:p>
            <a:r>
              <a:rPr lang="zh-CN" altLang="en-US" sz="3200" dirty="0" smtClean="0"/>
              <a:t>②</a:t>
            </a:r>
            <a:r>
              <a:rPr lang="zh-CN" altLang="en-US" sz="3200" b="1" dirty="0" smtClean="0"/>
              <a:t>扬州、成都等南方城市空前繁荣，成为当时最繁荣的大都会，出现“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扬一益二</a:t>
            </a:r>
            <a:r>
              <a:rPr lang="en-US" altLang="zh-CN" sz="3200" b="1" dirty="0" smtClean="0"/>
              <a:t>”</a:t>
            </a:r>
            <a:r>
              <a:rPr lang="zh-CN" altLang="en-US" sz="3200" b="1" dirty="0" smtClean="0"/>
              <a:t>的说法。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47040" y="856615"/>
            <a:ext cx="826135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600" b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sz="3600" b="0">
                <a:ea typeface="宋体" panose="02010600030101010101" pitchFamily="2" charset="-122"/>
              </a:rPr>
              <a:t>．(2013·江苏高考)清前期《望江南百调》唱道：“扬州好，侨寓半官场，购买园亭宾亦主，经营盐、典仕而商，富贵不归乡。”材料反映了(　　)A．仕商身份界限完全打破</a:t>
            </a:r>
            <a:r>
              <a:rPr lang="zh-CN" sz="3600" b="0">
                <a:solidFill>
                  <a:srgbClr val="0000FF"/>
                </a:solidFill>
                <a:ea typeface="宋体" panose="02010600030101010101" pitchFamily="2" charset="-122"/>
              </a:rPr>
              <a:t></a:t>
            </a:r>
            <a:r>
              <a:rPr lang="zh-CN" sz="3600" b="0">
                <a:solidFill>
                  <a:schemeClr val="tx1"/>
                </a:solidFill>
                <a:ea typeface="宋体" panose="02010600030101010101" pitchFamily="2" charset="-122"/>
              </a:rPr>
              <a:t>B．商业发展改变社会风气</a:t>
            </a:r>
            <a:r>
              <a:rPr lang="zh-CN" sz="3600" b="0">
                <a:ea typeface="宋体" panose="02010600030101010101" pitchFamily="2" charset="-122"/>
              </a:rPr>
              <a:t>C．地方商业均由官员经营D．政府摒弃传统抑商政策</a:t>
            </a:r>
            <a:endParaRPr lang="zh-CN" altLang="en-US" sz="3600"/>
          </a:p>
        </p:txBody>
      </p:sp>
      <p:sp>
        <p:nvSpPr>
          <p:cNvPr id="2050" name=" 2050"/>
          <p:cNvSpPr/>
          <p:nvPr/>
        </p:nvSpPr>
        <p:spPr bwMode="auto">
          <a:xfrm>
            <a:off x="415290" y="3285490"/>
            <a:ext cx="1008380" cy="863600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1988</Words>
  <Application>WPS 演示</Application>
  <PresentationFormat>全屏显示(4:3)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Times New Roman</vt:lpstr>
      <vt:lpstr>黑体</vt:lpstr>
      <vt:lpstr>楷体_GB2312</vt:lpstr>
      <vt:lpstr>Arial</vt:lpstr>
      <vt:lpstr>Calibri</vt:lpstr>
      <vt:lpstr>微软雅黑</vt:lpstr>
      <vt:lpstr>Arial Unicode MS</vt:lpstr>
      <vt:lpstr>新宋体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江湖桨手</cp:lastModifiedBy>
  <cp:revision>23</cp:revision>
  <dcterms:created xsi:type="dcterms:W3CDTF">2013-02-26T00:53:00Z</dcterms:created>
  <dcterms:modified xsi:type="dcterms:W3CDTF">2018-09-18T04:12:27Z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