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1448" r:id="rId3"/>
    <p:sldId id="1524" r:id="rId4"/>
    <p:sldId id="1485" r:id="rId5"/>
    <p:sldId id="1503" r:id="rId6"/>
    <p:sldId id="1525" r:id="rId7"/>
    <p:sldId id="1504" r:id="rId8"/>
    <p:sldId id="1572" r:id="rId9"/>
    <p:sldId id="1505" r:id="rId10"/>
    <p:sldId id="1506" r:id="rId11"/>
    <p:sldId id="1507" r:id="rId12"/>
    <p:sldId id="1573" r:id="rId13"/>
    <p:sldId id="1508" r:id="rId14"/>
    <p:sldId id="1533" r:id="rId15"/>
    <p:sldId id="1534" r:id="rId16"/>
    <p:sldId id="1617" r:id="rId17"/>
    <p:sldId id="1569" r:id="rId18"/>
    <p:sldId id="1570" r:id="rId19"/>
    <p:sldId id="1571" r:id="rId20"/>
    <p:sldId id="1618" r:id="rId21"/>
    <p:sldId id="1535" r:id="rId22"/>
    <p:sldId id="1536" r:id="rId23"/>
    <p:sldId id="1537" r:id="rId24"/>
    <p:sldId id="1538" r:id="rId25"/>
    <p:sldId id="1539" r:id="rId26"/>
    <p:sldId id="1540" r:id="rId27"/>
    <p:sldId id="1541" r:id="rId28"/>
    <p:sldId id="1542"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86e60f2-b29c-4c90-8318-3ab566eb2299}">
          <p14:sldIdLst>
            <p14:sldId id="1448"/>
            <p14:sldId id="1524"/>
            <p14:sldId id="1485"/>
            <p14:sldId id="1503"/>
            <p14:sldId id="1525"/>
            <p14:sldId id="1504"/>
            <p14:sldId id="1572"/>
            <p14:sldId id="1505"/>
            <p14:sldId id="1506"/>
            <p14:sldId id="1507"/>
            <p14:sldId id="1573"/>
            <p14:sldId id="1508"/>
            <p14:sldId id="1533"/>
            <p14:sldId id="1534"/>
            <p14:sldId id="1617"/>
            <p14:sldId id="1569"/>
            <p14:sldId id="1570"/>
            <p14:sldId id="1571"/>
            <p14:sldId id="1618"/>
            <p14:sldId id="1535"/>
            <p14:sldId id="1536"/>
            <p14:sldId id="1537"/>
            <p14:sldId id="1538"/>
            <p14:sldId id="1539"/>
            <p14:sldId id="1540"/>
            <p14:sldId id="1541"/>
            <p14:sldId id="1542"/>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z" initials="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7CAFDE"/>
    <a:srgbClr val="13314D"/>
    <a:srgbClr val="2E19CB"/>
    <a:srgbClr val="2D7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702" y="-108"/>
      </p:cViewPr>
      <p:guideLst>
        <p:guide orient="horz" pos="224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commentAuthors" Target="commentAuthors.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标题和四项内容">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sz="quarter"/>
          </p:nvPr>
        </p:nvSpPr>
        <p:spPr>
          <a:xfrm>
            <a:off x="609600" y="274638"/>
            <a:ext cx="10972800" cy="1143000"/>
          </a:xfr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quarter" idx="1"/>
          </p:nvPr>
        </p:nvSpPr>
        <p:spPr>
          <a:xfrm>
            <a:off x="609600" y="1600200"/>
            <a:ext cx="5384800" cy="21859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6197600" y="1600200"/>
            <a:ext cx="5384800" cy="21859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609600" y="3938588"/>
            <a:ext cx="5384800" cy="21875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内容占位符 5"/>
          <p:cNvSpPr>
            <a:spLocks noGrp="1"/>
          </p:cNvSpPr>
          <p:nvPr>
            <p:ph sz="quarter" idx="4"/>
          </p:nvPr>
        </p:nvSpPr>
        <p:spPr>
          <a:xfrm>
            <a:off x="6197600" y="3938588"/>
            <a:ext cx="5384800" cy="21875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lstStyle>
            <a:lvl1pPr>
              <a:defRPr/>
            </a:lvl1pPr>
          </a:lstStyle>
          <a:p>
            <a:pPr marL="0" marR="0" indent="0" algn="l" defTabSz="914400" rtl="0" eaLnBrk="1" fontAlgn="base" latinLnBrk="0" hangingPunct="1">
              <a:spcBef>
                <a:spcPct val="0"/>
              </a:spcBef>
              <a:spcAft>
                <a:spcPct val="0"/>
              </a:spcAft>
              <a:buClrTx/>
              <a:buSzTx/>
              <a:buFontTx/>
              <a:buNone/>
              <a:defRPr/>
            </a:pPr>
            <a:endParaRPr kumimoji="0" lang="en-US" altLang="zh-CN" b="0" i="0" strike="noStrike" kern="1200" cap="none" spc="0" normalizeH="0" baseline="0" noProof="0">
              <a:solidFill>
                <a:schemeClr val="tx1"/>
              </a:solidFill>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lstStyle>
            <a:lvl1pPr>
              <a:defRPr/>
            </a:lvl1pPr>
          </a:lstStyle>
          <a:p>
            <a:pPr marL="0" marR="0" indent="0" defTabSz="914400" rtl="0" eaLnBrk="1" fontAlgn="base" latinLnBrk="0" hangingPunct="1">
              <a:spcBef>
                <a:spcPct val="0"/>
              </a:spcBef>
              <a:spcAft>
                <a:spcPct val="0"/>
              </a:spcAft>
              <a:buClrTx/>
              <a:buSzTx/>
              <a:buFontTx/>
              <a:buNone/>
              <a:defRPr/>
            </a:pPr>
            <a:endParaRPr kumimoji="0" lang="en-US" altLang="zh-CN" b="0" i="0" strike="noStrike" kern="1200" cap="none" spc="0" normalizeH="0" baseline="0" noProof="0">
              <a:solidFill>
                <a:schemeClr val="tx1"/>
              </a:solidFill>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lstStyle/>
          <a:p>
            <a:pPr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a:xfrm>
            <a:off x="609600" y="1600200"/>
            <a:ext cx="10972800" cy="4525963"/>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spcBef>
                <a:spcPct val="0"/>
              </a:spcBef>
              <a:spcAft>
                <a:spcPct val="0"/>
              </a:spcAft>
              <a:buClrTx/>
              <a:buSzTx/>
              <a:buFontTx/>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spcBef>
                <a:spcPct val="0"/>
              </a:spcBef>
              <a:spcAft>
                <a:spcPct val="0"/>
              </a:spcAft>
              <a:buClrTx/>
              <a:buSzTx/>
              <a:buFontTx/>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solidFill>
                  <a:srgbClr val="000000"/>
                </a:solidFill>
                <a:latin typeface="Arial" panose="020B0604020202020204" pitchFamily="34" charset="0"/>
                <a:ea typeface="宋体" panose="02010600030101010101" pitchFamily="2" charset="-122"/>
                <a:cs typeface="+mn-ea"/>
              </a:rPr>
            </a:fld>
            <a:endParaRPr lang="en-US" altLang="zh-CN" sz="1000" strike="noStrike" noProof="1">
              <a:solidFill>
                <a:srgbClr val="000000"/>
              </a:solidFill>
            </a:endParaRPr>
          </a:p>
        </p:txBody>
      </p:sp>
    </p:spTree>
  </p:cSld>
  <p:clrMapOvr>
    <a:masterClrMapping/>
  </p:clrMapOvr>
  <p:transition>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260351" y="228600"/>
            <a:ext cx="11118849" cy="5791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p>
        </p:txBody>
      </p:sp>
      <p:sp>
        <p:nvSpPr>
          <p:cNvPr id="4" name="页脚占位符 3"/>
          <p:cNvSpPr>
            <a:spLocks noGrp="1"/>
          </p:cNvSpPr>
          <p:nvPr>
            <p:ph type="ftr" sz="quarter" idx="11"/>
          </p:nvPr>
        </p:nvSpPr>
        <p:spPr/>
        <p:txBody>
          <a:bodyPr/>
          <a:lstStyle/>
          <a:p>
            <a:pPr lvl="0" fontAlgn="base"/>
            <a:endParaRPr lang="zh-CN" altLang="en-US" strike="noStrike" noProof="1"/>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微软雅黑" panose="020B0503020204020204" charset="-122"/>
                <a:ea typeface="微软雅黑" panose="020B0503020204020204" charset="-122"/>
                <a:cs typeface="+mn-ea"/>
              </a:rPr>
            </a:fld>
            <a:endParaRPr lang="zh-CN" altLang="en-US" strike="noStrike" noProof="1"/>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标题和内容">
    <p:bg>
      <p:bgPr>
        <a:solidFill>
          <a:schemeClr val="bg1"/>
        </a:solidFill>
        <a:effectLst/>
      </p:bgPr>
    </p:bg>
    <p:spTree>
      <p:nvGrpSpPr>
        <p:cNvPr id="1" name=""/>
        <p:cNvGrpSpPr/>
        <p:nvPr/>
      </p:nvGrpSpPr>
      <p:grpSpPr>
        <a:xfrm>
          <a:off x="0" y="0"/>
          <a:ext cx="0" cy="0"/>
          <a:chOff x="0" y="0"/>
          <a:chExt cx="0" cy="0"/>
        </a:xfrm>
      </p:grpSpPr>
      <p:pic>
        <p:nvPicPr>
          <p:cNvPr id="7" name="Picture 2" descr="G:\2016我图\两会\ooopic_10194892_b0c64675b11c678cafbc\001.png"/>
          <p:cNvPicPr>
            <a:picLocks noChangeAspect="1" noChangeArrowheads="1"/>
          </p:cNvPicPr>
          <p:nvPr/>
        </p:nvPicPr>
        <p:blipFill>
          <a:blip r:embed="rId2" cstate="print"/>
          <a:srcRect/>
          <a:stretch>
            <a:fillRect/>
          </a:stretch>
        </p:blipFill>
        <p:spPr bwMode="auto">
          <a:xfrm>
            <a:off x="0" y="5446184"/>
            <a:ext cx="12192000" cy="1369484"/>
          </a:xfrm>
          <a:prstGeom prst="rect">
            <a:avLst/>
          </a:prstGeom>
          <a:noFill/>
          <a:effectLst>
            <a:outerShdw blurRad="50800" dist="38100" dir="16200000" rotWithShape="0">
              <a:prstClr val="black">
                <a:alpha val="40000"/>
              </a:prstClr>
            </a:outerShdw>
          </a:effectLst>
        </p:spPr>
      </p:pic>
      <p:sp>
        <p:nvSpPr>
          <p:cNvPr id="8" name="矩形 7"/>
          <p:cNvSpPr/>
          <p:nvPr/>
        </p:nvSpPr>
        <p:spPr>
          <a:xfrm>
            <a:off x="0" y="0"/>
            <a:ext cx="12192000" cy="68580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150813"/>
            <a:ext cx="10972800" cy="563562"/>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09600" y="900114"/>
            <a:ext cx="5384800" cy="52482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900114"/>
            <a:ext cx="5384800" cy="52482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jpeg"/><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7"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3073"/>
          <p:cNvSpPr/>
          <p:nvPr/>
        </p:nvSpPr>
        <p:spPr>
          <a:xfrm>
            <a:off x="1800225" y="2525713"/>
            <a:ext cx="9144000" cy="0"/>
          </a:xfrm>
          <a:prstGeom prst="rect">
            <a:avLst/>
          </a:prstGeom>
          <a:noFill/>
          <a:ln w="9525">
            <a:noFill/>
          </a:ln>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zh-CN" altLang="en-US" sz="1800" dirty="0"/>
          </a:p>
        </p:txBody>
      </p:sp>
      <p:sp>
        <p:nvSpPr>
          <p:cNvPr id="2049" name="标题 3073"/>
          <p:cNvSpPr>
            <a:spLocks noGrp="1"/>
          </p:cNvSpPr>
          <p:nvPr/>
        </p:nvSpPr>
        <p:spPr>
          <a:xfrm>
            <a:off x="2486025" y="470218"/>
            <a:ext cx="7772400" cy="1470025"/>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a:buNone/>
            </a:pPr>
            <a:r>
              <a:rPr lang="zh-CN" altLang="zh-CN" sz="4800" b="1" kern="1200" baseline="0">
                <a:solidFill>
                  <a:srgbClr val="0000FF"/>
                </a:solidFill>
                <a:latin typeface="+mj-lt"/>
                <a:ea typeface="+mj-ea"/>
                <a:cs typeface="+mj-cs"/>
              </a:rPr>
              <a:t>第一单元  文化与生活</a:t>
            </a:r>
            <a:endParaRPr lang="zh-CN" altLang="zh-CN" sz="4800" b="1" kern="1200" baseline="0">
              <a:solidFill>
                <a:srgbClr val="0000FF"/>
              </a:solidFill>
              <a:latin typeface="+mj-lt"/>
              <a:ea typeface="+mj-ea"/>
              <a:cs typeface="+mj-cs"/>
            </a:endParaRPr>
          </a:p>
        </p:txBody>
      </p:sp>
      <p:sp>
        <p:nvSpPr>
          <p:cNvPr id="2050" name="副标题 3074"/>
          <p:cNvSpPr>
            <a:spLocks noGrp="1"/>
          </p:cNvSpPr>
          <p:nvPr/>
        </p:nvSpPr>
        <p:spPr>
          <a:xfrm>
            <a:off x="4137978" y="2616200"/>
            <a:ext cx="4986337" cy="965200"/>
          </a:xfrm>
          <a:prstGeom prst="rect">
            <a:avLst/>
          </a:prstGeom>
          <a:noFill/>
          <a:ln w="9525">
            <a:noFill/>
          </a:ln>
        </p:spPr>
        <p:txBody>
          <a:bodyPr anchor="t"/>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defTabSz="914400"/>
            <a:r>
              <a:rPr lang="zh-CN" altLang="zh-CN" sz="4000" b="1" kern="1200" baseline="0">
                <a:solidFill>
                  <a:srgbClr val="0000FF"/>
                </a:solidFill>
                <a:latin typeface="+mn-lt"/>
                <a:ea typeface="+mn-ea"/>
                <a:cs typeface="+mn-cs"/>
              </a:rPr>
              <a:t>第一课  文化与生活</a:t>
            </a:r>
            <a:endParaRPr lang="zh-CN" altLang="zh-CN" sz="4000" b="1" kern="1200" baseline="0">
              <a:solidFill>
                <a:srgbClr val="0000FF"/>
              </a:solidFill>
              <a:latin typeface="+mn-lt"/>
              <a:ea typeface="+mn-ea"/>
              <a:cs typeface="+mn-cs"/>
            </a:endParaRPr>
          </a:p>
        </p:txBody>
      </p:sp>
      <p:sp>
        <p:nvSpPr>
          <p:cNvPr id="2" name="文本框 2"/>
          <p:cNvSpPr txBox="1"/>
          <p:nvPr/>
        </p:nvSpPr>
        <p:spPr>
          <a:xfrm>
            <a:off x="7460615" y="4365625"/>
            <a:ext cx="4321175" cy="460375"/>
          </a:xfrm>
          <a:prstGeom prst="rect">
            <a:avLst/>
          </a:prstGeom>
          <a:noFill/>
          <a:ln w="9525">
            <a:noFill/>
          </a:ln>
        </p:spPr>
        <p:txBody>
          <a:bodyPr wrap="square" anchor="t">
            <a:spAutoFit/>
          </a:bodyPr>
          <a:p>
            <a:r>
              <a:rPr lang="zh-CN" altLang="en-US" sz="2400" b="1">
                <a:latin typeface="Arial" panose="020B0604020202020204" pitchFamily="34" charset="0"/>
                <a:ea typeface="宋体" panose="02010600030101010101" pitchFamily="2" charset="-122"/>
              </a:rPr>
              <a:t>泰兴市第四高级中学    房俊</a:t>
            </a:r>
            <a:endParaRPr lang="zh-CN" altLang="en-US" sz="2400" b="1">
              <a:latin typeface="Arial" panose="020B0604020202020204" pitchFamily="34" charset="0"/>
              <a:ea typeface="宋体" panose="02010600030101010101" pitchFamily="2" charset="-122"/>
            </a:endParaRPr>
          </a:p>
        </p:txBody>
      </p:sp>
      <p:pic>
        <p:nvPicPr>
          <p:cNvPr id="5121" name="Picture 4" descr="图片2"/>
          <p:cNvPicPr>
            <a:picLocks noChangeAspect="1"/>
          </p:cNvPicPr>
          <p:nvPr/>
        </p:nvPicPr>
        <p:blipFill>
          <a:blip r:embed="rId1"/>
          <a:stretch>
            <a:fillRect/>
          </a:stretch>
        </p:blipFill>
        <p:spPr>
          <a:xfrm>
            <a:off x="-24130" y="5353685"/>
            <a:ext cx="12240260" cy="1504315"/>
          </a:xfrm>
          <a:prstGeom prst="rect">
            <a:avLst/>
          </a:prstGeom>
          <a:noFill/>
          <a:ln w="9525">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92100" y="-4445"/>
            <a:ext cx="11878310" cy="6739255"/>
          </a:xfrm>
          <a:prstGeom prst="rect">
            <a:avLst/>
          </a:prstGeom>
          <a:noFill/>
        </p:spPr>
        <p:txBody>
          <a:bodyPr wrap="square" rtlCol="0">
            <a:spAutoFit/>
          </a:bodyPr>
          <a:p>
            <a:pPr fontAlgn="auto">
              <a:lnSpc>
                <a:spcPct val="150000"/>
              </a:lnSpc>
            </a:pPr>
            <a:r>
              <a:rPr lang="zh-CN" altLang="en-US" sz="3200" b="1">
                <a:solidFill>
                  <a:srgbClr val="FF0000"/>
                </a:solidFill>
              </a:rPr>
              <a:t>对点强化训练1：</a:t>
            </a:r>
            <a:r>
              <a:rPr lang="zh-CN" altLang="en-US" sz="3200" b="1"/>
              <a:t>“故宫娃娃”“文物饼干”“宫门箱包”。近年来，国家博物馆立足馆藏文物，开发了文化创意产品两千多款，观众不仅可以把国宝文化带回家，更能在使用中了解国宝文化，使馆藏国宝的展览功能和教育功能得以充分延伸。这说明(　　)</a:t>
            </a:r>
            <a:endParaRPr lang="zh-CN" altLang="en-US" sz="3200" b="1"/>
          </a:p>
          <a:p>
            <a:pPr fontAlgn="auto">
              <a:lnSpc>
                <a:spcPct val="150000"/>
              </a:lnSpc>
            </a:pPr>
            <a:r>
              <a:rPr lang="zh-CN" altLang="en-US" sz="3200" b="1"/>
              <a:t>①人们的精神产品离不开物质载体	</a:t>
            </a:r>
            <a:endParaRPr lang="zh-CN" altLang="en-US" sz="3200" b="1"/>
          </a:p>
          <a:p>
            <a:pPr fontAlgn="auto">
              <a:lnSpc>
                <a:spcPct val="150000"/>
              </a:lnSpc>
            </a:pPr>
            <a:r>
              <a:rPr lang="zh-CN" altLang="en-US" sz="3200" b="1"/>
              <a:t>②人们在社会生活中创造和享用文化</a:t>
            </a:r>
            <a:endParaRPr lang="zh-CN" altLang="en-US" sz="3200" b="1"/>
          </a:p>
          <a:p>
            <a:pPr fontAlgn="auto">
              <a:lnSpc>
                <a:spcPct val="150000"/>
              </a:lnSpc>
            </a:pPr>
            <a:r>
              <a:rPr lang="zh-CN" altLang="en-US" sz="3200" b="1"/>
              <a:t>③文化是人们改造世界的物质力量	</a:t>
            </a:r>
            <a:endParaRPr lang="zh-CN" altLang="en-US" sz="3200" b="1"/>
          </a:p>
          <a:p>
            <a:pPr fontAlgn="auto">
              <a:lnSpc>
                <a:spcPct val="150000"/>
              </a:lnSpc>
            </a:pPr>
            <a:r>
              <a:rPr lang="zh-CN" altLang="en-US" sz="3200" b="1"/>
              <a:t>④一定的文化反作用于一定的政治、经济</a:t>
            </a:r>
            <a:endParaRPr lang="zh-CN" altLang="en-US" sz="3200" b="1"/>
          </a:p>
          <a:p>
            <a:pPr fontAlgn="auto">
              <a:lnSpc>
                <a:spcPct val="150000"/>
              </a:lnSpc>
            </a:pPr>
            <a:r>
              <a:rPr lang="zh-CN" altLang="en-US" sz="3200" b="1"/>
              <a:t>    A．①②　　　　B．①③	           C．②④	          D．③④</a:t>
            </a:r>
            <a:endParaRPr lang="zh-CN" altLang="en-US" sz="3200" b="1"/>
          </a:p>
        </p:txBody>
      </p:sp>
      <p:sp>
        <p:nvSpPr>
          <p:cNvPr id="3" name="文本框 2"/>
          <p:cNvSpPr txBox="1"/>
          <p:nvPr/>
        </p:nvSpPr>
        <p:spPr>
          <a:xfrm>
            <a:off x="10774045" y="2239645"/>
            <a:ext cx="723265" cy="1014730"/>
          </a:xfrm>
          <a:prstGeom prst="rect">
            <a:avLst/>
          </a:prstGeom>
          <a:noFill/>
        </p:spPr>
        <p:txBody>
          <a:bodyPr wrap="square" rtlCol="0">
            <a:spAutoFit/>
          </a:bodyPr>
          <a:p>
            <a:r>
              <a:rPr lang="en-US" altLang="zh-CN" sz="6000">
                <a:solidFill>
                  <a:srgbClr val="FF0000"/>
                </a:solidFill>
              </a:rPr>
              <a:t>A</a:t>
            </a:r>
            <a:endParaRPr lang="en-US" altLang="zh-CN" sz="6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35" y="92710"/>
            <a:ext cx="7444740" cy="583565"/>
          </a:xfrm>
          <a:prstGeom prst="rect">
            <a:avLst/>
          </a:prstGeom>
          <a:noFill/>
        </p:spPr>
        <p:txBody>
          <a:bodyPr wrap="square" rtlCol="0">
            <a:spAutoFit/>
          </a:bodyPr>
          <a:p>
            <a:r>
              <a:rPr lang="zh-CN" altLang="en-US" sz="3200" b="1">
                <a:solidFill>
                  <a:srgbClr val="FF0000"/>
                </a:solidFill>
                <a:sym typeface="+mn-ea"/>
              </a:rPr>
              <a:t>探究点二：文化的社会作用</a:t>
            </a:r>
            <a:endParaRPr lang="zh-CN" altLang="en-US" sz="3200" b="1"/>
          </a:p>
        </p:txBody>
      </p:sp>
      <p:sp>
        <p:nvSpPr>
          <p:cNvPr id="3" name="文本框 2"/>
          <p:cNvSpPr txBox="1"/>
          <p:nvPr/>
        </p:nvSpPr>
        <p:spPr>
          <a:xfrm>
            <a:off x="58420" y="676275"/>
            <a:ext cx="12074525" cy="6156960"/>
          </a:xfrm>
          <a:prstGeom prst="rect">
            <a:avLst/>
          </a:prstGeom>
          <a:noFill/>
        </p:spPr>
        <p:txBody>
          <a:bodyPr wrap="square" rtlCol="0">
            <a:spAutoFit/>
          </a:bodyPr>
          <a:p>
            <a:pPr fontAlgn="auto">
              <a:lnSpc>
                <a:spcPts val="4300"/>
              </a:lnSpc>
            </a:pPr>
            <a:r>
              <a:rPr lang="zh-CN" altLang="en-US" sz="2800">
                <a:solidFill>
                  <a:srgbClr val="FF0000"/>
                </a:solidFill>
              </a:rPr>
              <a:t>从三个角度深入理解文化的社会作用</a:t>
            </a:r>
            <a:endParaRPr lang="zh-CN" altLang="en-US" sz="2800">
              <a:solidFill>
                <a:srgbClr val="FF0000"/>
              </a:solidFill>
            </a:endParaRPr>
          </a:p>
          <a:p>
            <a:pPr fontAlgn="auto">
              <a:lnSpc>
                <a:spcPts val="4300"/>
              </a:lnSpc>
            </a:pPr>
            <a:r>
              <a:rPr lang="zh-CN" altLang="en-US" sz="2800"/>
              <a:t>(1)</a:t>
            </a:r>
            <a:r>
              <a:rPr lang="zh-CN" altLang="en-US" sz="2800">
                <a:solidFill>
                  <a:srgbClr val="FF0000"/>
                </a:solidFill>
              </a:rPr>
              <a:t>从文化的实质看：</a:t>
            </a:r>
            <a:r>
              <a:rPr lang="zh-CN" altLang="en-US" sz="2800"/>
              <a:t>文化作为一种精神力量，能够在人们认识世界、改造世界的过程中转化为物质力量，对社会发展产生深刻的影响。这种影响，不仅表现在个人的成长历程中，而且表现在民族和国家的历史中。</a:t>
            </a:r>
            <a:endParaRPr lang="zh-CN" altLang="en-US" sz="2800"/>
          </a:p>
          <a:p>
            <a:pPr fontAlgn="auto">
              <a:lnSpc>
                <a:spcPts val="4300"/>
              </a:lnSpc>
            </a:pPr>
            <a:r>
              <a:rPr lang="zh-CN" altLang="en-US" sz="2800"/>
              <a:t>(2)</a:t>
            </a:r>
            <a:r>
              <a:rPr lang="zh-CN" altLang="en-US" sz="2800">
                <a:solidFill>
                  <a:srgbClr val="FF0000"/>
                </a:solidFill>
              </a:rPr>
              <a:t>从社会发展过程看：</a:t>
            </a:r>
            <a:r>
              <a:rPr lang="zh-CN" altLang="en-US" sz="2800"/>
              <a:t>人类社会发展的历史证明，一个民族，物质上不能贫困，精神上也不能贫困，只有物质和精神都富有，才能自尊、自信、自强地屹立于世界民族之林。</a:t>
            </a:r>
            <a:endParaRPr lang="zh-CN" altLang="en-US" sz="2800"/>
          </a:p>
          <a:p>
            <a:pPr fontAlgn="auto">
              <a:lnSpc>
                <a:spcPts val="4300"/>
              </a:lnSpc>
            </a:pPr>
            <a:r>
              <a:rPr lang="zh-CN" altLang="en-US" sz="2800"/>
              <a:t>(3)</a:t>
            </a:r>
            <a:r>
              <a:rPr lang="zh-CN" altLang="en-US" sz="2800">
                <a:solidFill>
                  <a:srgbClr val="FF0000"/>
                </a:solidFill>
              </a:rPr>
              <a:t>从文化的分类看：</a:t>
            </a:r>
            <a:r>
              <a:rPr lang="zh-CN" altLang="en-US" sz="2800"/>
              <a:t>文化既有古今与地域之别，又有先进与落后、腐朽之分，不同的文化对社会发展的作用是不同的。不同民族的文化，影响不同民族和国家各具特色的发展道路；先进的、健康的文化会促进社会的发展，落后的、腐朽的文化则会阻碍社会的发展。</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130" y="-15240"/>
            <a:ext cx="12192635" cy="4399915"/>
          </a:xfrm>
          <a:prstGeom prst="rect">
            <a:avLst/>
          </a:prstGeom>
          <a:noFill/>
        </p:spPr>
        <p:txBody>
          <a:bodyPr wrap="square" rtlCol="0">
            <a:spAutoFit/>
          </a:bodyPr>
          <a:p>
            <a:r>
              <a:rPr lang="zh-CN" altLang="en-US" sz="2800" b="1">
                <a:solidFill>
                  <a:srgbClr val="FF0000"/>
                </a:solidFill>
              </a:rPr>
              <a:t>【问题导引】</a:t>
            </a:r>
            <a:endParaRPr lang="zh-CN" altLang="en-US" sz="2800" b="1"/>
          </a:p>
          <a:p>
            <a:pPr fontAlgn="auto">
              <a:lnSpc>
                <a:spcPct val="150000"/>
              </a:lnSpc>
            </a:pPr>
            <a:r>
              <a:rPr lang="zh-CN" altLang="en-US" sz="2800" b="1"/>
              <a:t>        围绕着立德树人的根本任务，为了树立和践行社会主义核心价值观，充分展示河南省大学生勤奋努力、积极向上的精神风貌，河南省委宣传部等七部门共同主办的首届“河南最美大学生”宣传推介活动正式启动。宣传推介活动将在全省各普通高等学校在校大学生中开展，旨在充分发挥先进典型的示范引领作用，营造青年大学生健康成长成才的良好社会环境。在2018年“五四”青年节来临之际，结果出炉，10名大学生和1个大学生集体获此殊荣。</a:t>
            </a:r>
            <a:endParaRPr lang="zh-CN" altLang="en-US" sz="2800" b="1"/>
          </a:p>
        </p:txBody>
      </p:sp>
      <p:sp>
        <p:nvSpPr>
          <p:cNvPr id="3" name="文本框 2"/>
          <p:cNvSpPr txBox="1"/>
          <p:nvPr/>
        </p:nvSpPr>
        <p:spPr>
          <a:xfrm>
            <a:off x="14605" y="4819015"/>
            <a:ext cx="12114530" cy="2030095"/>
          </a:xfrm>
          <a:prstGeom prst="rect">
            <a:avLst/>
          </a:prstGeom>
          <a:noFill/>
        </p:spPr>
        <p:txBody>
          <a:bodyPr wrap="square" rtlCol="0">
            <a:spAutoFit/>
          </a:bodyPr>
          <a:p>
            <a:pPr fontAlgn="auto">
              <a:lnSpc>
                <a:spcPct val="150000"/>
              </a:lnSpc>
            </a:pPr>
            <a:r>
              <a:rPr lang="zh-CN" altLang="en-US" sz="2800" b="1">
                <a:solidFill>
                  <a:srgbClr val="FF0000"/>
                </a:solidFill>
              </a:rPr>
              <a:t>合作探究：</a:t>
            </a:r>
            <a:r>
              <a:rPr lang="zh-CN" altLang="en-US" sz="2800" b="1"/>
              <a:t>既要引导大学生自觉树立社会主义核心价值观，又要引导大学生积极践行社会主义核心价值观。请站在文化的社会作用角度，谈谈对这一观点的理解。</a:t>
            </a:r>
            <a:endParaRPr lang="zh-CN" altLang="en-US" sz="2800" b="1"/>
          </a:p>
        </p:txBody>
      </p:sp>
      <p:sp>
        <p:nvSpPr>
          <p:cNvPr id="11" name="云形标注 9217"/>
          <p:cNvSpPr>
            <a:spLocks noChangeArrowheads="1"/>
          </p:cNvSpPr>
          <p:nvPr/>
        </p:nvSpPr>
        <p:spPr bwMode="auto">
          <a:xfrm>
            <a:off x="8258810" y="3869055"/>
            <a:ext cx="3462020" cy="1078230"/>
          </a:xfrm>
          <a:prstGeom prst="cloudCallout">
            <a:avLst>
              <a:gd name="adj1" fmla="val -43750"/>
              <a:gd name="adj2" fmla="val 70000"/>
            </a:avLst>
          </a:prstGeom>
          <a:solidFill>
            <a:schemeClr val="accent1"/>
          </a:solidFill>
          <a:ln w="9525">
            <a:solidFill>
              <a:schemeClr val="tx1"/>
            </a:solidFill>
            <a:round/>
          </a:ln>
        </p:spPr>
        <p:txBody>
          <a:bodyPr wrap="none" anchor="ctr"/>
          <a:lstStyle/>
          <a:p>
            <a:pPr algn="ctr">
              <a:buFontTx/>
              <a:buNone/>
            </a:pPr>
            <a:r>
              <a:rPr lang="zh-CN" altLang="en-US" sz="4400" b="1" dirty="0">
                <a:solidFill>
                  <a:srgbClr val="FF0000"/>
                </a:solidFill>
                <a:ea typeface="叶根友毛笔行书2.0版" panose="02010601030101010101" pitchFamily="2" charset="-122"/>
              </a:rPr>
              <a:t>探讨探讨</a:t>
            </a:r>
            <a:endParaRPr lang="zh-CN" altLang="en-US" sz="4400" b="1" dirty="0">
              <a:solidFill>
                <a:srgbClr val="FF0000"/>
              </a:solidFill>
              <a:ea typeface="叶根友毛笔行书2.0版"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1"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Picture 4" descr="图片2"/>
          <p:cNvPicPr>
            <a:picLocks noChangeAspect="1"/>
          </p:cNvPicPr>
          <p:nvPr/>
        </p:nvPicPr>
        <p:blipFill>
          <a:blip r:embed="rId1"/>
          <a:stretch>
            <a:fillRect/>
          </a:stretch>
        </p:blipFill>
        <p:spPr>
          <a:xfrm>
            <a:off x="-24130" y="5363210"/>
            <a:ext cx="12240260" cy="1504315"/>
          </a:xfrm>
          <a:prstGeom prst="rect">
            <a:avLst/>
          </a:prstGeom>
          <a:noFill/>
          <a:ln w="9525">
            <a:noFill/>
          </a:ln>
        </p:spPr>
      </p:pic>
      <p:sp>
        <p:nvSpPr>
          <p:cNvPr id="2" name="文本框 1"/>
          <p:cNvSpPr txBox="1"/>
          <p:nvPr/>
        </p:nvSpPr>
        <p:spPr>
          <a:xfrm>
            <a:off x="-24130" y="668655"/>
            <a:ext cx="12240895" cy="3784600"/>
          </a:xfrm>
          <a:prstGeom prst="rect">
            <a:avLst/>
          </a:prstGeom>
          <a:noFill/>
        </p:spPr>
        <p:txBody>
          <a:bodyPr wrap="square" rtlCol="0">
            <a:spAutoFit/>
          </a:bodyPr>
          <a:p>
            <a:pPr fontAlgn="auto">
              <a:lnSpc>
                <a:spcPct val="150000"/>
              </a:lnSpc>
            </a:pPr>
            <a:r>
              <a:rPr lang="en-US" altLang="zh-CN" sz="3200"/>
              <a:t>        </a:t>
            </a:r>
            <a:r>
              <a:rPr lang="zh-CN" altLang="en-US" sz="3200" b="1"/>
              <a:t>文化作为一种精神力量，对社会发展产生深刻的影响，社会主义核心价值观是一种先进、健康的文化，其树立有利于大学生的健康成长。文化的精神力量只有通过实践才能转化为物质力量，积极践行社会主义核心价值观有利于大学生为我国社会发展作出积极贡献。</a:t>
            </a:r>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Picture 4" descr="图片2"/>
          <p:cNvPicPr>
            <a:picLocks noChangeAspect="1"/>
          </p:cNvPicPr>
          <p:nvPr/>
        </p:nvPicPr>
        <p:blipFill>
          <a:blip r:embed="rId1"/>
          <a:stretch>
            <a:fillRect/>
          </a:stretch>
        </p:blipFill>
        <p:spPr>
          <a:xfrm>
            <a:off x="-24130" y="5363210"/>
            <a:ext cx="12240260" cy="1504315"/>
          </a:xfrm>
          <a:prstGeom prst="rect">
            <a:avLst/>
          </a:prstGeom>
          <a:noFill/>
          <a:ln w="9525">
            <a:noFill/>
          </a:ln>
        </p:spPr>
      </p:pic>
      <p:sp>
        <p:nvSpPr>
          <p:cNvPr id="2" name="文本框 1"/>
          <p:cNvSpPr txBox="1"/>
          <p:nvPr/>
        </p:nvSpPr>
        <p:spPr>
          <a:xfrm>
            <a:off x="416560" y="775335"/>
            <a:ext cx="11799570" cy="3969385"/>
          </a:xfrm>
          <a:prstGeom prst="rect">
            <a:avLst/>
          </a:prstGeom>
          <a:noFill/>
        </p:spPr>
        <p:txBody>
          <a:bodyPr wrap="square" rtlCol="0">
            <a:spAutoFit/>
          </a:bodyPr>
          <a:p>
            <a:pPr fontAlgn="auto">
              <a:lnSpc>
                <a:spcPct val="150000"/>
              </a:lnSpc>
            </a:pPr>
            <a:r>
              <a:rPr lang="zh-CN" altLang="en-US" sz="2800" b="1">
                <a:solidFill>
                  <a:srgbClr val="FF0000"/>
                </a:solidFill>
              </a:rPr>
              <a:t>对点强化训练2：</a:t>
            </a:r>
            <a:r>
              <a:rPr lang="zh-CN" altLang="en-US" sz="2800" b="1"/>
              <a:t>有人认为偌大的中华，如果没有一种道德的凝聚力，那么各种啼笑皆非将俯首皆是，一个没有独立文化的民族犹如一盘散沙，只能在屈辱中生存，在解体、灭亡的边缘徘徊。这一观点说明(　　) </a:t>
            </a:r>
            <a:endParaRPr lang="zh-CN" altLang="en-US" sz="2800" b="1"/>
          </a:p>
          <a:p>
            <a:pPr fontAlgn="auto">
              <a:lnSpc>
                <a:spcPct val="150000"/>
              </a:lnSpc>
            </a:pPr>
            <a:r>
              <a:rPr lang="zh-CN" altLang="en-US" sz="2800" b="1"/>
              <a:t>①我国文化发展面临严峻挑战	②文化是综合国力竞争的重要因素</a:t>
            </a:r>
            <a:endParaRPr lang="zh-CN" altLang="en-US" sz="2800" b="1"/>
          </a:p>
          <a:p>
            <a:pPr fontAlgn="auto">
              <a:lnSpc>
                <a:spcPct val="150000"/>
              </a:lnSpc>
            </a:pPr>
            <a:r>
              <a:rPr lang="zh-CN" altLang="en-US" sz="2800" b="1"/>
              <a:t>③中华文化具有顽强的生命力	④文化对社会发展具有深刻的影响</a:t>
            </a:r>
            <a:endParaRPr lang="zh-CN" altLang="en-US" sz="2800" b="1"/>
          </a:p>
          <a:p>
            <a:pPr fontAlgn="auto">
              <a:lnSpc>
                <a:spcPct val="150000"/>
              </a:lnSpc>
            </a:pPr>
            <a:r>
              <a:rPr lang="zh-CN" altLang="en-US" sz="2800" b="1"/>
              <a:t>    A．①②	              B．①④	           C．②③	           D．②④</a:t>
            </a:r>
            <a:endParaRPr lang="zh-CN" altLang="en-US" sz="2800" b="1"/>
          </a:p>
        </p:txBody>
      </p:sp>
      <p:sp>
        <p:nvSpPr>
          <p:cNvPr id="3" name="文本框 2"/>
          <p:cNvSpPr txBox="1"/>
          <p:nvPr/>
        </p:nvSpPr>
        <p:spPr>
          <a:xfrm>
            <a:off x="9952355" y="1943100"/>
            <a:ext cx="721360" cy="1106805"/>
          </a:xfrm>
          <a:prstGeom prst="rect">
            <a:avLst/>
          </a:prstGeom>
          <a:noFill/>
        </p:spPr>
        <p:txBody>
          <a:bodyPr wrap="square" rtlCol="0">
            <a:spAutoFit/>
          </a:bodyPr>
          <a:p>
            <a:r>
              <a:rPr lang="en-US" altLang="zh-CN" sz="6600">
                <a:solidFill>
                  <a:srgbClr val="FF0000"/>
                </a:solidFill>
              </a:rPr>
              <a:t>D</a:t>
            </a:r>
            <a:endParaRPr lang="en-US" altLang="zh-CN" sz="66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2" name="矩形 21508"/>
          <p:cNvSpPr>
            <a:spLocks noGrp="1"/>
          </p:cNvSpPr>
          <p:nvPr/>
        </p:nvSpPr>
        <p:spPr>
          <a:xfrm>
            <a:off x="66358" y="867410"/>
            <a:ext cx="10369550" cy="533400"/>
          </a:xfrm>
          <a:prstGeom prst="rect">
            <a:avLst/>
          </a:prstGeom>
          <a:noFill/>
          <a:ln w="9525">
            <a:noFill/>
          </a:ln>
        </p:spPr>
        <p:txBody>
          <a:bodyPr wrap="square" anchor="ctr"/>
          <a:p>
            <a:r>
              <a:rPr lang="en-US" altLang="zh-CN" sz="3200">
                <a:solidFill>
                  <a:srgbClr val="FF3300"/>
                </a:solidFill>
                <a:latin typeface="微软雅黑" panose="020B0503020204020204" charset="-122"/>
                <a:ea typeface="微软雅黑" panose="020B0503020204020204" charset="-122"/>
              </a:rPr>
              <a:t>1</a:t>
            </a:r>
            <a:r>
              <a:rPr lang="zh-CN" altLang="en-US" sz="3200">
                <a:solidFill>
                  <a:srgbClr val="FF3300"/>
                </a:solidFill>
                <a:latin typeface="微软雅黑" panose="020B0503020204020204" charset="-122"/>
                <a:ea typeface="微软雅黑" panose="020B0503020204020204" charset="-122"/>
              </a:rPr>
              <a:t>、文化与经济、政治相互影响</a:t>
            </a:r>
            <a:endParaRPr lang="zh-CN" altLang="en-US" sz="3200">
              <a:solidFill>
                <a:srgbClr val="FF3300"/>
              </a:solidFill>
              <a:latin typeface="微软雅黑" panose="020B0503020204020204" charset="-122"/>
              <a:ea typeface="微软雅黑" panose="020B0503020204020204" charset="-122"/>
            </a:endParaRPr>
          </a:p>
        </p:txBody>
      </p:sp>
      <p:sp>
        <p:nvSpPr>
          <p:cNvPr id="21510" name="文本框 21509"/>
          <p:cNvSpPr txBox="1"/>
          <p:nvPr/>
        </p:nvSpPr>
        <p:spPr>
          <a:xfrm>
            <a:off x="740093" y="2388235"/>
            <a:ext cx="2514600" cy="583565"/>
          </a:xfrm>
          <a:prstGeom prst="rect">
            <a:avLst/>
          </a:prstGeom>
          <a:solidFill>
            <a:schemeClr val="bg1"/>
          </a:solidFill>
          <a:ln w="15875" cap="flat" cmpd="sng">
            <a:solidFill>
              <a:srgbClr val="0000FF"/>
            </a:solidFill>
            <a:prstDash val="solid"/>
            <a:miter/>
            <a:headEnd type="none" w="med" len="med"/>
            <a:tailEnd type="none" w="med" len="med"/>
          </a:ln>
        </p:spPr>
        <p:txBody>
          <a:bodyPr wrap="square" anchor="t">
            <a:spAutoFit/>
          </a:bodyPr>
          <a:p>
            <a:pPr>
              <a:spcBef>
                <a:spcPct val="50000"/>
              </a:spcBef>
            </a:pPr>
            <a:r>
              <a:rPr lang="zh-CN" altLang="en-US" sz="3200">
                <a:solidFill>
                  <a:srgbClr val="FF0000"/>
                </a:solidFill>
                <a:latin typeface="Times New Roman" panose="02020603050405020304" pitchFamily="2" charset="0"/>
                <a:ea typeface="黑体" panose="02010609060101010101" pitchFamily="2" charset="-122"/>
              </a:rPr>
              <a:t>经济、政治</a:t>
            </a:r>
            <a:endParaRPr lang="zh-CN" altLang="en-US" sz="3200">
              <a:solidFill>
                <a:srgbClr val="FF0000"/>
              </a:solidFill>
              <a:latin typeface="Times New Roman" panose="02020603050405020304" pitchFamily="2" charset="0"/>
              <a:ea typeface="黑体" panose="02010609060101010101" pitchFamily="2" charset="-122"/>
            </a:endParaRPr>
          </a:p>
        </p:txBody>
      </p:sp>
      <p:sp>
        <p:nvSpPr>
          <p:cNvPr id="21511" name="文本框 21510"/>
          <p:cNvSpPr txBox="1"/>
          <p:nvPr/>
        </p:nvSpPr>
        <p:spPr>
          <a:xfrm>
            <a:off x="5791201" y="2388235"/>
            <a:ext cx="1143000" cy="583565"/>
          </a:xfrm>
          <a:prstGeom prst="rect">
            <a:avLst/>
          </a:prstGeom>
          <a:solidFill>
            <a:schemeClr val="bg1"/>
          </a:solidFill>
          <a:ln w="15875" cap="flat" cmpd="sng">
            <a:solidFill>
              <a:srgbClr val="0000FF"/>
            </a:solidFill>
            <a:prstDash val="solid"/>
            <a:miter/>
            <a:headEnd type="none" w="med" len="med"/>
            <a:tailEnd type="none" w="med" len="med"/>
          </a:ln>
        </p:spPr>
        <p:txBody>
          <a:bodyPr wrap="square" anchor="t">
            <a:spAutoFit/>
          </a:bodyPr>
          <a:p>
            <a:pPr>
              <a:spcBef>
                <a:spcPct val="50000"/>
              </a:spcBef>
            </a:pPr>
            <a:r>
              <a:rPr lang="zh-CN" altLang="en-US" sz="3200">
                <a:solidFill>
                  <a:srgbClr val="FF0000"/>
                </a:solidFill>
                <a:latin typeface="Times New Roman" panose="02020603050405020304" pitchFamily="2" charset="0"/>
                <a:ea typeface="黑体" panose="02010609060101010101" pitchFamily="2" charset="-122"/>
              </a:rPr>
              <a:t>文化</a:t>
            </a:r>
            <a:endParaRPr lang="zh-CN" altLang="en-US" sz="3200">
              <a:solidFill>
                <a:srgbClr val="FF0000"/>
              </a:solidFill>
              <a:latin typeface="Times New Roman" panose="02020603050405020304" pitchFamily="2" charset="0"/>
              <a:ea typeface="黑体" panose="02010609060101010101" pitchFamily="2" charset="-122"/>
            </a:endParaRPr>
          </a:p>
        </p:txBody>
      </p:sp>
      <p:sp>
        <p:nvSpPr>
          <p:cNvPr id="21512" name="直接连接符 21511"/>
          <p:cNvSpPr/>
          <p:nvPr/>
        </p:nvSpPr>
        <p:spPr>
          <a:xfrm flipH="1">
            <a:off x="3276601" y="2872105"/>
            <a:ext cx="2438400" cy="0"/>
          </a:xfrm>
          <a:prstGeom prst="line">
            <a:avLst/>
          </a:prstGeom>
          <a:ln w="76200" cap="flat" cmpd="sng">
            <a:solidFill>
              <a:srgbClr val="0000FF"/>
            </a:solidFill>
            <a:prstDash val="solid"/>
            <a:round/>
            <a:headEnd type="none" w="med" len="med"/>
            <a:tailEnd type="triangle" w="med" len="med"/>
          </a:ln>
        </p:spPr>
      </p:sp>
      <p:sp>
        <p:nvSpPr>
          <p:cNvPr id="21513" name="直接连接符 21512"/>
          <p:cNvSpPr/>
          <p:nvPr/>
        </p:nvSpPr>
        <p:spPr>
          <a:xfrm>
            <a:off x="3276601" y="2565400"/>
            <a:ext cx="2514600" cy="0"/>
          </a:xfrm>
          <a:prstGeom prst="line">
            <a:avLst/>
          </a:prstGeom>
          <a:ln w="76200" cap="flat" cmpd="sng">
            <a:solidFill>
              <a:srgbClr val="0000FF"/>
            </a:solidFill>
            <a:prstDash val="solid"/>
            <a:round/>
            <a:headEnd type="none" w="med" len="med"/>
            <a:tailEnd type="triangle" w="med" len="med"/>
          </a:ln>
        </p:spPr>
      </p:sp>
      <p:sp>
        <p:nvSpPr>
          <p:cNvPr id="21514" name="文本框 21513"/>
          <p:cNvSpPr txBox="1"/>
          <p:nvPr/>
        </p:nvSpPr>
        <p:spPr>
          <a:xfrm>
            <a:off x="3837306" y="2109470"/>
            <a:ext cx="990600" cy="521970"/>
          </a:xfrm>
          <a:prstGeom prst="rect">
            <a:avLst/>
          </a:prstGeom>
          <a:noFill/>
          <a:ln w="9525">
            <a:noFill/>
          </a:ln>
        </p:spPr>
        <p:txBody>
          <a:bodyPr wrap="square" anchor="t">
            <a:spAutoFit/>
          </a:bodyPr>
          <a:p>
            <a:pPr>
              <a:spcBef>
                <a:spcPct val="50000"/>
              </a:spcBef>
            </a:pPr>
            <a:r>
              <a:rPr lang="zh-CN" altLang="en-US" sz="2800">
                <a:latin typeface="Times New Roman" panose="02020603050405020304" pitchFamily="2" charset="0"/>
                <a:ea typeface="黑体" panose="02010609060101010101" pitchFamily="2" charset="-122"/>
              </a:rPr>
              <a:t>决定</a:t>
            </a:r>
            <a:endParaRPr lang="zh-CN" altLang="en-US" sz="2800">
              <a:latin typeface="Times New Roman" panose="02020603050405020304" pitchFamily="2" charset="0"/>
              <a:ea typeface="黑体" panose="02010609060101010101" pitchFamily="2" charset="-122"/>
            </a:endParaRPr>
          </a:p>
        </p:txBody>
      </p:sp>
      <p:sp>
        <p:nvSpPr>
          <p:cNvPr id="21515" name="文本框 21514"/>
          <p:cNvSpPr txBox="1"/>
          <p:nvPr/>
        </p:nvSpPr>
        <p:spPr>
          <a:xfrm>
            <a:off x="3684906" y="2971800"/>
            <a:ext cx="1295400" cy="521970"/>
          </a:xfrm>
          <a:prstGeom prst="rect">
            <a:avLst/>
          </a:prstGeom>
          <a:noFill/>
          <a:ln w="9525">
            <a:noFill/>
          </a:ln>
        </p:spPr>
        <p:txBody>
          <a:bodyPr wrap="square" anchor="t">
            <a:spAutoFit/>
          </a:bodyPr>
          <a:p>
            <a:pPr>
              <a:spcBef>
                <a:spcPct val="50000"/>
              </a:spcBef>
            </a:pPr>
            <a:r>
              <a:rPr lang="zh-CN" altLang="en-US" sz="2800">
                <a:latin typeface="Times New Roman" panose="02020603050405020304" pitchFamily="2" charset="0"/>
                <a:ea typeface="黑体" panose="02010609060101010101" pitchFamily="2" charset="-122"/>
              </a:rPr>
              <a:t>反作用</a:t>
            </a:r>
            <a:endParaRPr lang="zh-CN" altLang="en-US" sz="2800">
              <a:latin typeface="Times New Roman" panose="02020603050405020304" pitchFamily="2" charset="0"/>
              <a:ea typeface="黑体" panose="02010609060101010101" pitchFamily="2" charset="-122"/>
            </a:endParaRPr>
          </a:p>
        </p:txBody>
      </p:sp>
      <p:sp>
        <p:nvSpPr>
          <p:cNvPr id="21516" name="矩形 21515"/>
          <p:cNvSpPr>
            <a:spLocks noGrp="1"/>
          </p:cNvSpPr>
          <p:nvPr/>
        </p:nvSpPr>
        <p:spPr>
          <a:xfrm>
            <a:off x="312420" y="3786505"/>
            <a:ext cx="11709400" cy="2483485"/>
          </a:xfrm>
          <a:prstGeom prst="rect">
            <a:avLst/>
          </a:prstGeom>
          <a:solidFill>
            <a:schemeClr val="bg1">
              <a:alpha val="89000"/>
            </a:schemeClr>
          </a:solidFill>
          <a:ln w="9525">
            <a:noFill/>
          </a:ln>
        </p:spPr>
        <p:txBody>
          <a:bodyPr wrap="square" lIns="90170" tIns="46990" rIns="90170" bIns="46990" anchor="t"/>
          <a:p>
            <a:pPr marL="1905" indent="-1905">
              <a:lnSpc>
                <a:spcPct val="90000"/>
              </a:lnSpc>
              <a:spcBef>
                <a:spcPct val="20000"/>
              </a:spcBef>
            </a:pPr>
            <a:r>
              <a:rPr lang="zh-CN" altLang="en-US" sz="3200" dirty="0">
                <a:latin typeface="微软雅黑" panose="020B0503020204020204" charset="-122"/>
                <a:ea typeface="微软雅黑" panose="020B0503020204020204" charset="-122"/>
              </a:rPr>
              <a:t>① </a:t>
            </a:r>
            <a:r>
              <a:rPr lang="zh-CN" altLang="en-US" sz="3200" dirty="0">
                <a:solidFill>
                  <a:srgbClr val="FF3300"/>
                </a:solidFill>
                <a:latin typeface="微软雅黑" panose="020B0503020204020204" charset="-122"/>
                <a:ea typeface="微软雅黑" panose="020B0503020204020204" charset="-122"/>
              </a:rPr>
              <a:t>经济是基础，政治是经济的集中表现，文化是经济和政治的反映。</a:t>
            </a:r>
            <a:r>
              <a:rPr lang="zh-CN" altLang="en-US" sz="3200" dirty="0">
                <a:latin typeface="微软雅黑" panose="020B0503020204020204" charset="-122"/>
                <a:ea typeface="微软雅黑" panose="020B0503020204020204" charset="-122"/>
              </a:rPr>
              <a:t>一定的文化由一定的经济、政治所决定。</a:t>
            </a:r>
            <a:endParaRPr lang="zh-CN" altLang="en-US" sz="3200" dirty="0">
              <a:latin typeface="微软雅黑" panose="020B0503020204020204" charset="-122"/>
              <a:ea typeface="微软雅黑" panose="020B0503020204020204" charset="-122"/>
            </a:endParaRPr>
          </a:p>
          <a:p>
            <a:pPr marL="1905" indent="-1905">
              <a:lnSpc>
                <a:spcPct val="90000"/>
              </a:lnSpc>
              <a:spcBef>
                <a:spcPct val="20000"/>
              </a:spcBef>
            </a:pPr>
            <a:r>
              <a:rPr lang="zh-CN" altLang="en-US" sz="3200" dirty="0">
                <a:latin typeface="微软雅黑" panose="020B0503020204020204" charset="-122"/>
                <a:ea typeface="微软雅黑" panose="020B0503020204020204" charset="-122"/>
              </a:rPr>
              <a:t>②</a:t>
            </a:r>
            <a:r>
              <a:rPr lang="zh-CN" altLang="en-US" sz="3200" dirty="0">
                <a:solidFill>
                  <a:srgbClr val="FF3300"/>
                </a:solidFill>
                <a:latin typeface="微软雅黑" panose="020B0503020204020204" charset="-122"/>
                <a:ea typeface="微软雅黑" panose="020B0503020204020204" charset="-122"/>
              </a:rPr>
              <a:t>文化反作用于政治、经济，给予政治、经济以重大影响 。</a:t>
            </a:r>
            <a:r>
              <a:rPr lang="zh-CN" altLang="en-US" sz="3200" dirty="0">
                <a:latin typeface="微软雅黑" panose="020B0503020204020204" charset="-122"/>
                <a:ea typeface="微软雅黑" panose="020B0503020204020204" charset="-122"/>
              </a:rPr>
              <a:t>不同的文化，对经济、政治的影响不同，对社会发展的作用也不同。</a:t>
            </a:r>
            <a:endParaRPr lang="zh-CN" altLang="en-US" sz="3200" dirty="0">
              <a:latin typeface="微软雅黑" panose="020B0503020204020204" charset="-122"/>
              <a:ea typeface="微软雅黑" panose="020B0503020204020204" charset="-122"/>
            </a:endParaRPr>
          </a:p>
        </p:txBody>
      </p:sp>
      <p:sp>
        <p:nvSpPr>
          <p:cNvPr id="32780" name="矩形 21516"/>
          <p:cNvSpPr>
            <a:spLocks noGrp="1"/>
          </p:cNvSpPr>
          <p:nvPr/>
        </p:nvSpPr>
        <p:spPr>
          <a:xfrm>
            <a:off x="458788" y="1576070"/>
            <a:ext cx="10369550" cy="533400"/>
          </a:xfrm>
          <a:prstGeom prst="rect">
            <a:avLst/>
          </a:prstGeom>
          <a:noFill/>
          <a:ln w="9525">
            <a:noFill/>
          </a:ln>
        </p:spPr>
        <p:txBody>
          <a:bodyPr wrap="square" anchor="ctr"/>
          <a:p>
            <a:r>
              <a:rPr lang="zh-CN" altLang="en-US" sz="3200" dirty="0">
                <a:latin typeface="微软雅黑" panose="020B0503020204020204" charset="-122"/>
                <a:ea typeface="微软雅黑" panose="020B0503020204020204" charset="-122"/>
              </a:rPr>
              <a:t>(1)文化与经济、政治相互影响</a:t>
            </a:r>
            <a:endParaRPr lang="zh-CN" altLang="en-US" sz="3200" dirty="0">
              <a:latin typeface="微软雅黑" panose="020B0503020204020204" charset="-122"/>
              <a:ea typeface="微软雅黑" panose="020B0503020204020204" charset="-122"/>
            </a:endParaRPr>
          </a:p>
        </p:txBody>
      </p:sp>
      <p:sp>
        <p:nvSpPr>
          <p:cNvPr id="4" name="文本框 3"/>
          <p:cNvSpPr txBox="1"/>
          <p:nvPr/>
        </p:nvSpPr>
        <p:spPr>
          <a:xfrm>
            <a:off x="66675" y="130175"/>
            <a:ext cx="11751945" cy="645160"/>
          </a:xfrm>
          <a:prstGeom prst="rect">
            <a:avLst/>
          </a:prstGeom>
          <a:noFill/>
        </p:spPr>
        <p:txBody>
          <a:bodyPr wrap="square" rtlCol="0">
            <a:spAutoFit/>
          </a:bodyPr>
          <a:p>
            <a:r>
              <a:rPr lang="zh-CN" altLang="en-US" sz="3600" b="1">
                <a:solidFill>
                  <a:srgbClr val="FF0000"/>
                </a:solidFill>
                <a:sym typeface="+mn-ea"/>
              </a:rPr>
              <a:t>探究点三：文化与经济、政治的关系，与综合国力的关系</a:t>
            </a:r>
            <a:endParaRPr lang="zh-CN" alt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2772"/>
                                        </p:tgtEl>
                                        <p:attrNameLst>
                                          <p:attrName>style.visibility</p:attrName>
                                        </p:attrNameLst>
                                      </p:cBhvr>
                                      <p:to>
                                        <p:strVal val="visible"/>
                                      </p:to>
                                    </p:set>
                                    <p:animEffect transition="in" filter="box(in)">
                                      <p:cBhvr>
                                        <p:cTn id="12" dur="2000"/>
                                        <p:tgtEl>
                                          <p:spTgt spid="3277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2780"/>
                                        </p:tgtEl>
                                        <p:attrNameLst>
                                          <p:attrName>style.visibility</p:attrName>
                                        </p:attrNameLst>
                                      </p:cBhvr>
                                      <p:to>
                                        <p:strVal val="visible"/>
                                      </p:to>
                                    </p:set>
                                    <p:animEffect transition="in" filter="box(in)">
                                      <p:cBhvr>
                                        <p:cTn id="17" dur="2000"/>
                                        <p:tgtEl>
                                          <p:spTgt spid="3278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1510"/>
                                        </p:tgtEl>
                                        <p:attrNameLst>
                                          <p:attrName>style.visibility</p:attrName>
                                        </p:attrNameLst>
                                      </p:cBhvr>
                                      <p:to>
                                        <p:strVal val="visible"/>
                                      </p:to>
                                    </p:set>
                                    <p:animEffect transition="in" filter="box(in)">
                                      <p:cBhvr>
                                        <p:cTn id="22" dur="2000"/>
                                        <p:tgtEl>
                                          <p:spTgt spid="215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1511"/>
                                        </p:tgtEl>
                                        <p:attrNameLst>
                                          <p:attrName>style.visibility</p:attrName>
                                        </p:attrNameLst>
                                      </p:cBhvr>
                                      <p:to>
                                        <p:strVal val="visible"/>
                                      </p:to>
                                    </p:set>
                                    <p:animEffect transition="in" filter="box(in)">
                                      <p:cBhvr>
                                        <p:cTn id="27" dur="2000"/>
                                        <p:tgtEl>
                                          <p:spTgt spid="2151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1513"/>
                                        </p:tgtEl>
                                        <p:attrNameLst>
                                          <p:attrName>style.visibility</p:attrName>
                                        </p:attrNameLst>
                                      </p:cBhvr>
                                      <p:to>
                                        <p:strVal val="visible"/>
                                      </p:to>
                                    </p:set>
                                    <p:animEffect transition="in" filter="box(in)">
                                      <p:cBhvr>
                                        <p:cTn id="32" dur="2000"/>
                                        <p:tgtEl>
                                          <p:spTgt spid="2151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1514"/>
                                        </p:tgtEl>
                                        <p:attrNameLst>
                                          <p:attrName>style.visibility</p:attrName>
                                        </p:attrNameLst>
                                      </p:cBhvr>
                                      <p:to>
                                        <p:strVal val="visible"/>
                                      </p:to>
                                    </p:set>
                                    <p:animEffect transition="in" filter="box(in)">
                                      <p:cBhvr>
                                        <p:cTn id="37" dur="2000"/>
                                        <p:tgtEl>
                                          <p:spTgt spid="21514"/>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1512"/>
                                        </p:tgtEl>
                                        <p:attrNameLst>
                                          <p:attrName>style.visibility</p:attrName>
                                        </p:attrNameLst>
                                      </p:cBhvr>
                                      <p:to>
                                        <p:strVal val="visible"/>
                                      </p:to>
                                    </p:set>
                                    <p:animEffect transition="in" filter="box(in)">
                                      <p:cBhvr>
                                        <p:cTn id="42" dur="2000"/>
                                        <p:tgtEl>
                                          <p:spTgt spid="2151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1515"/>
                                        </p:tgtEl>
                                        <p:attrNameLst>
                                          <p:attrName>style.visibility</p:attrName>
                                        </p:attrNameLst>
                                      </p:cBhvr>
                                      <p:to>
                                        <p:strVal val="visible"/>
                                      </p:to>
                                    </p:set>
                                    <p:animEffect transition="in" filter="box(in)">
                                      <p:cBhvr>
                                        <p:cTn id="47" dur="2000"/>
                                        <p:tgtEl>
                                          <p:spTgt spid="2151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516"/>
                                        </p:tgtEl>
                                        <p:attrNameLst>
                                          <p:attrName>style.visibility</p:attrName>
                                        </p:attrNameLst>
                                      </p:cBhvr>
                                      <p:to>
                                        <p:strVal val="visible"/>
                                      </p:to>
                                    </p:set>
                                    <p:animEffect transition="in" filter="blinds(horizontal)">
                                      <p:cBhvr>
                                        <p:cTn id="52"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772" grpId="0"/>
      <p:bldP spid="32780" grpId="0"/>
      <p:bldP spid="21510" grpId="0" animBg="1"/>
      <p:bldP spid="21511" grpId="0" animBg="1"/>
      <p:bldP spid="21514" grpId="0"/>
      <p:bldP spid="21515" grpId="0"/>
      <p:bldP spid="215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文本框 23554"/>
          <p:cNvSpPr txBox="1"/>
          <p:nvPr/>
        </p:nvSpPr>
        <p:spPr>
          <a:xfrm>
            <a:off x="57150" y="143828"/>
            <a:ext cx="9609138" cy="744537"/>
          </a:xfrm>
          <a:prstGeom prst="rect">
            <a:avLst/>
          </a:prstGeom>
          <a:noFill/>
          <a:ln w="9525">
            <a:noFill/>
          </a:ln>
        </p:spPr>
        <p:txBody>
          <a:bodyPr wrap="none" anchor="t">
            <a:spAutoFit/>
          </a:bodyPr>
          <a:p>
            <a:r>
              <a:rPr lang="zh-CN" altLang="en-US" sz="4000">
                <a:latin typeface="华文细黑" pitchFamily="2" charset="-122"/>
                <a:ea typeface="微软雅黑" panose="020B0503020204020204" charset="-122"/>
                <a:sym typeface="Arial" panose="020B0604020202020204" pitchFamily="34" charset="0"/>
              </a:rPr>
              <a:t>（</a:t>
            </a:r>
            <a:r>
              <a:rPr lang="en-US" altLang="zh-CN" sz="4000">
                <a:latin typeface="华文细黑" pitchFamily="2" charset="-122"/>
                <a:ea typeface="微软雅黑" panose="020B0503020204020204" charset="-122"/>
                <a:sym typeface="Arial" panose="020B0604020202020204" pitchFamily="34" charset="0"/>
              </a:rPr>
              <a:t>2</a:t>
            </a:r>
            <a:r>
              <a:rPr lang="zh-CN" altLang="en-US" sz="4000">
                <a:latin typeface="华文细黑" pitchFamily="2" charset="-122"/>
                <a:ea typeface="微软雅黑" panose="020B0503020204020204" charset="-122"/>
                <a:sym typeface="Arial" panose="020B0604020202020204" pitchFamily="34" charset="0"/>
              </a:rPr>
              <a:t>）文化具有自身传承性和相对的独立性</a:t>
            </a:r>
            <a:endParaRPr lang="zh-CN" altLang="en-US" sz="4000">
              <a:latin typeface="华文细黑" pitchFamily="2" charset="-122"/>
              <a:ea typeface="微软雅黑" panose="020B0503020204020204" charset="-122"/>
              <a:sym typeface="Arial" panose="020B0604020202020204" pitchFamily="34" charset="0"/>
            </a:endParaRPr>
          </a:p>
        </p:txBody>
      </p:sp>
      <p:sp>
        <p:nvSpPr>
          <p:cNvPr id="23554" name="内容占位符 23553"/>
          <p:cNvSpPr>
            <a:spLocks noGrp="1"/>
          </p:cNvSpPr>
          <p:nvPr/>
        </p:nvSpPr>
        <p:spPr>
          <a:xfrm>
            <a:off x="124460" y="1044575"/>
            <a:ext cx="12069445" cy="5796915"/>
          </a:xfrm>
          <a:prstGeom prst="rect">
            <a:avLst/>
          </a:prstGeom>
          <a:noFill/>
          <a:ln w="9525">
            <a:noFill/>
          </a:ln>
        </p:spPr>
        <p:txBody>
          <a:bodyPr anchor="t"/>
          <a:lstStyle>
            <a:lvl1pPr marL="342900" lvl="0" indent="-342900" algn="l" defTabSz="914400" eaLnBrk="1" fontAlgn="base" latinLnBrk="0" hangingPunct="1">
              <a:lnSpc>
                <a:spcPct val="100000"/>
              </a:lnSpc>
              <a:spcBef>
                <a:spcPct val="20000"/>
              </a:spcBef>
              <a:spcAft>
                <a:spcPct val="0"/>
              </a:spcAft>
              <a:buChar char="•"/>
              <a:defRPr sz="240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00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180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9pPr>
          </a:lstStyle>
          <a:p>
            <a:pPr marL="1905" indent="-344805">
              <a:lnSpc>
                <a:spcPct val="150000"/>
              </a:lnSpc>
              <a:spcBef>
                <a:spcPts val="0"/>
              </a:spcBef>
              <a:buNone/>
            </a:pPr>
            <a:r>
              <a:rPr lang="zh-CN" altLang="en-US" sz="3200" b="1" dirty="0">
                <a:solidFill>
                  <a:srgbClr val="FF3300"/>
                </a:solidFill>
              </a:rPr>
              <a:t>①经济发展是文化发展的基础。但这并不意味着文化的发展始终与经济的发展亦步亦趋。</a:t>
            </a:r>
            <a:r>
              <a:rPr lang="zh-CN" altLang="en-US" sz="3200" b="1" dirty="0">
                <a:sym typeface="Arial" panose="020B0604020202020204" pitchFamily="34" charset="0"/>
              </a:rPr>
              <a:t>不能认为文化与经济的发展是绝对同步的，文化可能超前也可能落后于经济发展。二者的发展既有同步性的一面，也有不同步的情况 。</a:t>
            </a:r>
            <a:endParaRPr lang="zh-CN" altLang="en-US" sz="3200" b="1" dirty="0">
              <a:sym typeface="Arial" panose="020B0604020202020204" pitchFamily="34" charset="0"/>
            </a:endParaRPr>
          </a:p>
          <a:p>
            <a:pPr marL="1905" indent="-344805">
              <a:lnSpc>
                <a:spcPct val="150000"/>
              </a:lnSpc>
              <a:spcBef>
                <a:spcPts val="0"/>
              </a:spcBef>
              <a:buNone/>
            </a:pPr>
            <a:r>
              <a:rPr lang="zh-CN" altLang="en-US" sz="3200" b="1" dirty="0">
                <a:solidFill>
                  <a:srgbClr val="FF3300"/>
                </a:solidFill>
                <a:sym typeface="Arial" panose="020B0604020202020204" pitchFamily="34" charset="0"/>
              </a:rPr>
              <a:t>②文化有其自身的传承性和相时的独立性。</a:t>
            </a:r>
            <a:r>
              <a:rPr lang="zh-CN" altLang="en-US" sz="3200" b="1" dirty="0"/>
              <a:t>那种认为只要物质条件好了，精神文化自然而然地就会好起来．物质条件差一点，精神文化就不可能搞好的观点，不符合历史发展的事实，是不正确的。</a:t>
            </a:r>
            <a:endParaRPr lang="zh-CN"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amond(in)">
                                      <p:cBhvr>
                                        <p:cTn id="7" dur="20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3554"/>
                                        </p:tgtEl>
                                        <p:attrNameLst>
                                          <p:attrName>style.visibility</p:attrName>
                                        </p:attrNameLst>
                                      </p:cBhvr>
                                      <p:to>
                                        <p:strVal val="visible"/>
                                      </p:to>
                                    </p:set>
                                    <p:animEffect transition="in" filter="diamond(in)">
                                      <p:cBhvr>
                                        <p:cTn id="12"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2355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24577"/>
          <p:cNvSpPr>
            <a:spLocks noGrp="1"/>
          </p:cNvSpPr>
          <p:nvPr/>
        </p:nvSpPr>
        <p:spPr>
          <a:xfrm>
            <a:off x="241300" y="89535"/>
            <a:ext cx="7732395" cy="7112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200" u="none" kern="1200" baseline="0">
                <a:solidFill>
                  <a:schemeClr val="tx2"/>
                </a:solidFill>
                <a:latin typeface="+mj-lt"/>
                <a:ea typeface="+mj-ea"/>
                <a:cs typeface="+mj-cs"/>
              </a:defRPr>
            </a:lvl1pPr>
          </a:lstStyle>
          <a:p>
            <a:r>
              <a:rPr lang="en-US" altLang="zh-CN" sz="4000" b="1">
                <a:solidFill>
                  <a:srgbClr val="FF3300"/>
                </a:solidFill>
                <a:latin typeface="微软雅黑" panose="020B0503020204020204" charset="-122"/>
              </a:rPr>
              <a:t>2</a:t>
            </a:r>
            <a:r>
              <a:rPr lang="zh-CN" altLang="en-US" sz="4000" b="1">
                <a:solidFill>
                  <a:srgbClr val="FF3300"/>
                </a:solidFill>
                <a:latin typeface="微软雅黑" panose="020B0503020204020204" charset="-122"/>
              </a:rPr>
              <a:t>、文化与经济、政治相互交融</a:t>
            </a:r>
            <a:endParaRPr lang="zh-CN" altLang="en-US" sz="4000" b="1">
              <a:solidFill>
                <a:srgbClr val="FF3300"/>
              </a:solidFill>
              <a:latin typeface="微软雅黑" panose="020B0503020204020204" charset="-122"/>
            </a:endParaRPr>
          </a:p>
        </p:txBody>
      </p:sp>
      <p:sp>
        <p:nvSpPr>
          <p:cNvPr id="24579" name="内容占位符 24578"/>
          <p:cNvSpPr>
            <a:spLocks noGrp="1"/>
          </p:cNvSpPr>
          <p:nvPr/>
        </p:nvSpPr>
        <p:spPr>
          <a:xfrm>
            <a:off x="74930" y="1073150"/>
            <a:ext cx="12112625" cy="5754370"/>
          </a:xfrm>
          <a:prstGeom prst="rect">
            <a:avLst/>
          </a:prstGeom>
          <a:noFill/>
          <a:ln w="9525">
            <a:noFill/>
          </a:ln>
        </p:spPr>
        <p:txBody>
          <a:bodyPr anchor="t"/>
          <a:lstStyle>
            <a:lvl1pPr marL="342900" lvl="0" indent="-342900" algn="l" defTabSz="914400" eaLnBrk="1" fontAlgn="base" latinLnBrk="0" hangingPunct="1">
              <a:lnSpc>
                <a:spcPct val="100000"/>
              </a:lnSpc>
              <a:spcBef>
                <a:spcPct val="20000"/>
              </a:spcBef>
              <a:spcAft>
                <a:spcPct val="0"/>
              </a:spcAft>
              <a:buChar char="•"/>
              <a:defRPr sz="240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00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180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600" u="none" kern="1200" baseline="0">
                <a:solidFill>
                  <a:schemeClr val="tx1"/>
                </a:solidFill>
                <a:latin typeface="+mn-lt"/>
                <a:ea typeface="+mn-ea"/>
                <a:cs typeface="+mn-cs"/>
              </a:defRPr>
            </a:lvl9pPr>
          </a:lstStyle>
          <a:p>
            <a:pPr marL="1905" indent="-344805">
              <a:lnSpc>
                <a:spcPct val="150000"/>
              </a:lnSpc>
              <a:spcBef>
                <a:spcPts val="0"/>
              </a:spcBef>
              <a:buNone/>
            </a:pPr>
            <a:r>
              <a:rPr lang="zh-CN" altLang="en-US" sz="3200" b="1" dirty="0">
                <a:latin typeface="微软雅黑" panose="020B0503020204020204" charset="-122"/>
              </a:rPr>
              <a:t>（1）文化与经济相互交融</a:t>
            </a:r>
            <a:endParaRPr lang="zh-CN" altLang="en-US" sz="3200" b="1" dirty="0">
              <a:latin typeface="微软雅黑" panose="020B0503020204020204" charset="-122"/>
            </a:endParaRPr>
          </a:p>
          <a:p>
            <a:pPr marL="1905" indent="-344805">
              <a:lnSpc>
                <a:spcPct val="150000"/>
              </a:lnSpc>
              <a:spcBef>
                <a:spcPts val="0"/>
              </a:spcBef>
              <a:buNone/>
            </a:pPr>
            <a:r>
              <a:rPr lang="zh-CN" altLang="en-US" sz="3200" b="1" dirty="0">
                <a:solidFill>
                  <a:srgbClr val="990000"/>
                </a:solidFill>
                <a:latin typeface="微软雅黑" panose="020B0503020204020204" charset="-122"/>
              </a:rPr>
              <a:t> ①从科技作用角度看：</a:t>
            </a:r>
            <a:r>
              <a:rPr lang="zh-CN" altLang="en-US" sz="3200" b="1" dirty="0">
                <a:latin typeface="微软雅黑" panose="020B0503020204020204" charset="-122"/>
              </a:rPr>
              <a:t>在经济发展中，科学技术的作用越来越重要。</a:t>
            </a:r>
            <a:endParaRPr lang="zh-CN" altLang="en-US" sz="3200" b="1" dirty="0">
              <a:latin typeface="微软雅黑" panose="020B0503020204020204" charset="-122"/>
            </a:endParaRPr>
          </a:p>
          <a:p>
            <a:pPr marL="1905" indent="-344805">
              <a:lnSpc>
                <a:spcPct val="150000"/>
              </a:lnSpc>
              <a:spcBef>
                <a:spcPts val="0"/>
              </a:spcBef>
              <a:buNone/>
            </a:pPr>
            <a:r>
              <a:rPr lang="zh-CN" altLang="en-US" sz="3200" b="1" dirty="0">
                <a:solidFill>
                  <a:srgbClr val="990000"/>
                </a:solidFill>
                <a:latin typeface="微软雅黑" panose="020B0503020204020204" charset="-122"/>
              </a:rPr>
              <a:t>②从劳动者角度看：</a:t>
            </a:r>
            <a:r>
              <a:rPr lang="zh-CN" altLang="en-US" sz="3200" b="1" dirty="0">
                <a:latin typeface="微软雅黑" panose="020B0503020204020204" charset="-122"/>
              </a:rPr>
              <a:t>为推动经济建设，发展教育事业、培养各种高素质人才、提高劳动者素质越来越重要。</a:t>
            </a:r>
            <a:endParaRPr lang="zh-CN" altLang="en-US" sz="3200" b="1" dirty="0">
              <a:latin typeface="微软雅黑" panose="020B0503020204020204" charset="-122"/>
            </a:endParaRPr>
          </a:p>
          <a:p>
            <a:pPr marL="1905" indent="-344805">
              <a:lnSpc>
                <a:spcPct val="150000"/>
              </a:lnSpc>
              <a:spcBef>
                <a:spcPts val="0"/>
              </a:spcBef>
              <a:buNone/>
            </a:pPr>
            <a:r>
              <a:rPr lang="zh-CN" altLang="en-US" sz="3200" b="1" dirty="0">
                <a:solidFill>
                  <a:srgbClr val="990000"/>
                </a:solidFill>
                <a:latin typeface="微软雅黑" panose="020B0503020204020204" charset="-122"/>
              </a:rPr>
              <a:t>③从文化生产力角度看：</a:t>
            </a:r>
            <a:r>
              <a:rPr lang="zh-CN" altLang="en-US" sz="3200" b="1" dirty="0">
                <a:latin typeface="微软雅黑" panose="020B0503020204020204" charset="-122"/>
              </a:rPr>
              <a:t>文化产业迅速崛起，文化消费更加丰富，文化生产力在现代经济的总体格局中的作用越来越突出。</a:t>
            </a:r>
            <a:endParaRPr lang="zh-CN" altLang="en-US" sz="3200" b="1" dirty="0">
              <a:latin typeface="微软雅黑" panose="020B0503020204020204" charset="-122"/>
            </a:endParaRPr>
          </a:p>
          <a:p>
            <a:pPr marL="1905" indent="-344805">
              <a:lnSpc>
                <a:spcPct val="90000"/>
              </a:lnSpc>
              <a:buNone/>
            </a:pPr>
            <a:endParaRPr lang="zh-CN" altLang="en-US" sz="3200" b="1" dirty="0">
              <a:solidFill>
                <a:srgbClr val="0000FF"/>
              </a:solidFill>
              <a:latin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5"/>
                                        </p:tgtEl>
                                        <p:attrNameLst>
                                          <p:attrName>style.visibility</p:attrName>
                                        </p:attrNameLst>
                                      </p:cBhvr>
                                      <p:to>
                                        <p:strVal val="visible"/>
                                      </p:to>
                                    </p:set>
                                    <p:animEffect transition="in" filter="box(in)">
                                      <p:cBhvr>
                                        <p:cTn id="7" dur="2000"/>
                                        <p:tgtEl>
                                          <p:spTgt spid="3686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4579"/>
                                        </p:tgtEl>
                                        <p:attrNameLst>
                                          <p:attrName>style.visibility</p:attrName>
                                        </p:attrNameLst>
                                      </p:cBhvr>
                                      <p:to>
                                        <p:strVal val="visible"/>
                                      </p:to>
                                    </p:set>
                                    <p:animEffect transition="in" filter="diamond(in)">
                                      <p:cBhvr>
                                        <p:cTn id="12" dur="20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P spid="2457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标题 26625"/>
          <p:cNvSpPr>
            <a:spLocks noGrp="1"/>
          </p:cNvSpPr>
          <p:nvPr/>
        </p:nvSpPr>
        <p:spPr>
          <a:xfrm>
            <a:off x="111760" y="142875"/>
            <a:ext cx="9229090" cy="925195"/>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200" u="none" kern="1200" baseline="0">
                <a:solidFill>
                  <a:schemeClr val="tx2"/>
                </a:solidFill>
                <a:latin typeface="+mj-lt"/>
                <a:ea typeface="+mj-ea"/>
                <a:cs typeface="+mj-cs"/>
              </a:defRPr>
            </a:lvl1pPr>
          </a:lstStyle>
          <a:p>
            <a:r>
              <a:rPr lang="zh-CN" altLang="en-US" sz="3600" b="1">
                <a:solidFill>
                  <a:schemeClr val="tx1"/>
                </a:solidFill>
                <a:latin typeface="微软雅黑" panose="020B0503020204020204" charset="-122"/>
              </a:rPr>
              <a:t>（</a:t>
            </a:r>
            <a:r>
              <a:rPr lang="en-US" altLang="zh-CN" sz="3600" b="1">
                <a:solidFill>
                  <a:schemeClr val="tx1"/>
                </a:solidFill>
                <a:latin typeface="微软雅黑" panose="020B0503020204020204" charset="-122"/>
              </a:rPr>
              <a:t>2</a:t>
            </a:r>
            <a:r>
              <a:rPr lang="zh-CN" altLang="en-US" sz="3600" b="1">
                <a:solidFill>
                  <a:schemeClr val="tx1"/>
                </a:solidFill>
                <a:latin typeface="微软雅黑" panose="020B0503020204020204" charset="-122"/>
              </a:rPr>
              <a:t>）文化与政治相互交融</a:t>
            </a:r>
            <a:endParaRPr lang="zh-CN" altLang="en-US" sz="3600" b="1">
              <a:solidFill>
                <a:schemeClr val="tx1"/>
              </a:solidFill>
              <a:latin typeface="微软雅黑" panose="020B0503020204020204" charset="-122"/>
            </a:endParaRPr>
          </a:p>
        </p:txBody>
      </p:sp>
      <p:sp>
        <p:nvSpPr>
          <p:cNvPr id="2" name="文本框 1"/>
          <p:cNvSpPr txBox="1"/>
          <p:nvPr/>
        </p:nvSpPr>
        <p:spPr>
          <a:xfrm>
            <a:off x="71120" y="1177290"/>
            <a:ext cx="12049760" cy="5262245"/>
          </a:xfrm>
          <a:prstGeom prst="rect">
            <a:avLst/>
          </a:prstGeom>
          <a:noFill/>
        </p:spPr>
        <p:txBody>
          <a:bodyPr wrap="square" rtlCol="0">
            <a:spAutoFit/>
          </a:bodyPr>
          <a:p>
            <a:pPr fontAlgn="auto">
              <a:lnSpc>
                <a:spcPct val="150000"/>
              </a:lnSpc>
            </a:pPr>
            <a:r>
              <a:rPr lang="zh-CN" altLang="en-US" sz="3200" b="1">
                <a:latin typeface="Calibri" panose="020F0502020204030204" charset="0"/>
              </a:rPr>
              <a:t>①</a:t>
            </a:r>
            <a:r>
              <a:rPr lang="zh-CN" altLang="en-US" sz="3200" b="1"/>
              <a:t>随着民主和法治建设的发展，人们为了参与政治生活，需要更高的文化素养。</a:t>
            </a:r>
            <a:endParaRPr lang="zh-CN" altLang="en-US" sz="3200" b="1"/>
          </a:p>
          <a:p>
            <a:pPr fontAlgn="auto">
              <a:lnSpc>
                <a:spcPct val="150000"/>
              </a:lnSpc>
            </a:pPr>
            <a:r>
              <a:rPr lang="zh-CN" altLang="en-US" sz="3200" b="1">
                <a:latin typeface="Calibri" panose="020F0502020204030204" charset="0"/>
              </a:rPr>
              <a:t>②</a:t>
            </a:r>
            <a:r>
              <a:rPr lang="zh-CN" altLang="en-US" sz="3200" b="1"/>
              <a:t>世界正处于大发展大变革大调整时期，和平发展大势不可逆转，但一些奉行霸权主义的国家，借助文化渗透的方式，竭力推销自己的价值观念，企图削弱和取代别国的民族文化，以推行强权政治。这使世界范围内</a:t>
            </a:r>
            <a:r>
              <a:rPr lang="zh-CN" altLang="en-US" sz="3200" b="1">
                <a:solidFill>
                  <a:srgbClr val="FF0000"/>
                </a:solidFill>
              </a:rPr>
              <a:t>反对文化霸权主义的斗争，成为当代国际政治斗争的重要内容。</a:t>
            </a:r>
            <a:endParaRPr lang="zh-CN" altLang="en-US"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3"/>
                                        </p:tgtEl>
                                        <p:attrNameLst>
                                          <p:attrName>style.visibility</p:attrName>
                                        </p:attrNameLst>
                                      </p:cBhvr>
                                      <p:to>
                                        <p:strVal val="visible"/>
                                      </p:to>
                                    </p:set>
                                    <p:animEffect transition="in" filter="box(in)">
                                      <p:cBhvr>
                                        <p:cTn id="7" dur="2000"/>
                                        <p:tgtEl>
                                          <p:spTgt spid="389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内容占位符 1"/>
          <p:cNvSpPr>
            <a:spLocks noGrp="1"/>
          </p:cNvSpPr>
          <p:nvPr/>
        </p:nvSpPr>
        <p:spPr>
          <a:xfrm>
            <a:off x="-139065" y="144145"/>
            <a:ext cx="9582785" cy="1004570"/>
          </a:xfrm>
          <a:prstGeom prst="rect">
            <a:avLst/>
          </a:prstGeom>
          <a:noFill/>
          <a:ln w="9525">
            <a:noFill/>
          </a:ln>
        </p:spPr>
        <p:txBody>
          <a:bodyPr vert="horz" wrap="square" lIns="91440" tIns="45720" rIns="91440" bIns="45720" anchor="t"/>
          <a:lstStyle>
            <a:lvl1pPr marL="0" indent="647700" algn="l" rtl="0" eaLnBrk="1" fontAlgn="base">
              <a:lnSpc>
                <a:spcPts val="4000"/>
              </a:lnSpc>
              <a:spcBef>
                <a:spcPts val="0"/>
              </a:spcBef>
              <a:spcAft>
                <a:spcPct val="0"/>
              </a:spcAft>
              <a:buNone/>
              <a:defRPr sz="2400" b="1">
                <a:solidFill>
                  <a:srgbClr val="000000"/>
                </a:solidFill>
                <a:latin typeface="Times New Roman" panose="02020603050405020304" pitchFamily="2" charset="0"/>
                <a:ea typeface="宋体" panose="02010600030101010101" pitchFamily="2" charset="-122"/>
                <a:cs typeface="Times New Roman" panose="02020603050405020304" pitchFamily="2" charset="0"/>
              </a:defRPr>
            </a:lvl1pPr>
            <a:lvl2pPr marL="0" indent="647700" algn="l" rtl="0" eaLnBrk="1" fontAlgn="base">
              <a:lnSpc>
                <a:spcPts val="4000"/>
              </a:lnSpc>
              <a:spcBef>
                <a:spcPts val="0"/>
              </a:spcBef>
              <a:spcAft>
                <a:spcPct val="0"/>
              </a:spcAft>
              <a:buNone/>
              <a:defRPr sz="2400" b="1">
                <a:solidFill>
                  <a:srgbClr val="0000FF"/>
                </a:solidFill>
                <a:latin typeface="Times New Roman" panose="02020603050405020304" pitchFamily="2" charset="0"/>
                <a:ea typeface="楷体_GB2312" panose="02010609030101010101" pitchFamily="49" charset="-122"/>
                <a:cs typeface="Times New Roman" panose="02020603050405020304" pitchFamily="2" charset="0"/>
              </a:defRPr>
            </a:lvl2pPr>
            <a:lvl3pPr marL="0" indent="647700" algn="l" rtl="0" eaLnBrk="1" fontAlgn="base">
              <a:lnSpc>
                <a:spcPts val="4000"/>
              </a:lnSpc>
              <a:spcBef>
                <a:spcPts val="0"/>
              </a:spcBef>
              <a:spcAft>
                <a:spcPct val="0"/>
              </a:spcAft>
              <a:buNone/>
              <a:defRPr sz="2400" b="1">
                <a:solidFill>
                  <a:srgbClr val="FF0000"/>
                </a:solidFill>
                <a:latin typeface="Times New Roman" panose="02020603050405020304" pitchFamily="2" charset="0"/>
                <a:ea typeface="宋体" panose="02010600030101010101" pitchFamily="2" charset="-122"/>
                <a:cs typeface="Times New Roman" panose="02020603050405020304" pitchFamily="2" charset="0"/>
              </a:defRPr>
            </a:lvl3pPr>
            <a:lvl4pPr marL="0" indent="647700" algn="l" rtl="0" eaLnBrk="1" fontAlgn="base">
              <a:lnSpc>
                <a:spcPts val="4000"/>
              </a:lnSpc>
              <a:spcBef>
                <a:spcPts val="0"/>
              </a:spcBef>
              <a:spcAft>
                <a:spcPct val="0"/>
              </a:spcAft>
              <a:buNone/>
              <a:defRPr sz="2400" b="1">
                <a:solidFill>
                  <a:srgbClr val="00B050"/>
                </a:solidFill>
                <a:latin typeface="Times New Roman" panose="02020603050405020304" pitchFamily="2" charset="0"/>
                <a:ea typeface="仿宋_GB2312" panose="02010609030101010101" pitchFamily="49" charset="-122"/>
                <a:cs typeface="Times New Roman" panose="02020603050405020304" pitchFamily="2" charset="0"/>
              </a:defRPr>
            </a:lvl4pPr>
            <a:lvl5pPr marL="0" indent="647700" algn="l" rtl="0" eaLnBrk="1" fontAlgn="base">
              <a:lnSpc>
                <a:spcPts val="4000"/>
              </a:lnSpc>
              <a:spcBef>
                <a:spcPts val="0"/>
              </a:spcBef>
              <a:spcAft>
                <a:spcPct val="0"/>
              </a:spcAft>
              <a:buNone/>
              <a:defRPr sz="2400" b="1">
                <a:solidFill>
                  <a:schemeClr val="tx1"/>
                </a:solidFill>
                <a:latin typeface="Times New Roman" panose="02020603050405020304" pitchFamily="2" charset="0"/>
                <a:ea typeface="黑体" panose="02010609060101010101" pitchFamily="2" charset="-122"/>
                <a:cs typeface="Times New Roman" panose="02020603050405020304" pitchFamily="2"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4" hangingPunct="1">
              <a:spcBef>
                <a:spcPct val="0"/>
              </a:spcBef>
            </a:pPr>
            <a:r>
              <a:rPr lang="en-US" altLang="zh-CN" sz="3200" dirty="0">
                <a:solidFill>
                  <a:srgbClr val="FF0000"/>
                </a:solidFill>
                <a:latin typeface="Times New Roman" panose="02020603050405020304" pitchFamily="2" charset="0"/>
                <a:ea typeface="黑体" panose="02010609060101010101" pitchFamily="2" charset="-122"/>
              </a:rPr>
              <a:t>3</a:t>
            </a:r>
            <a:r>
              <a:rPr lang="zh-CN" altLang="en-US" sz="3200" dirty="0">
                <a:solidFill>
                  <a:srgbClr val="FF0000"/>
                </a:solidFill>
                <a:latin typeface="Times New Roman" panose="02020603050405020304" pitchFamily="2" charset="0"/>
                <a:ea typeface="黑体" panose="02010609060101010101" pitchFamily="2" charset="-122"/>
              </a:rPr>
              <a:t>、</a:t>
            </a:r>
            <a:r>
              <a:rPr lang="zh-CN" altLang="zh-CN" sz="3200" dirty="0">
                <a:solidFill>
                  <a:srgbClr val="FF0000"/>
                </a:solidFill>
                <a:latin typeface="Times New Roman" panose="02020603050405020304" pitchFamily="2" charset="0"/>
                <a:ea typeface="黑体" panose="02010609060101010101" pitchFamily="2" charset="-122"/>
              </a:rPr>
              <a:t>区分文化与经济、政治相互影响与相互交融</a:t>
            </a:r>
            <a:endParaRPr lang="zh-CN" altLang="zh-CN" dirty="0">
              <a:latin typeface="Times New Roman" panose="02020603050405020304" pitchFamily="2" charset="0"/>
              <a:ea typeface="黑体" panose="02010609060101010101" pitchFamily="2" charset="-122"/>
            </a:endParaRPr>
          </a:p>
          <a:p>
            <a:pPr hangingPunct="1">
              <a:spcBef>
                <a:spcPct val="0"/>
              </a:spcBef>
            </a:pPr>
            <a:endParaRPr lang="zh-CN" altLang="en-US" dirty="0">
              <a:solidFill>
                <a:srgbClr val="000000"/>
              </a:solidFill>
              <a:latin typeface="Times New Roman" panose="02020603050405020304" pitchFamily="2" charset="0"/>
              <a:ea typeface="宋体" panose="02010600030101010101" pitchFamily="2" charset="-122"/>
              <a:cs typeface="+mn-cs"/>
            </a:endParaRPr>
          </a:p>
        </p:txBody>
      </p:sp>
      <p:graphicFrame>
        <p:nvGraphicFramePr>
          <p:cNvPr id="5" name="表格 4"/>
          <p:cNvGraphicFramePr>
            <a:graphicFrameLocks noGrp="1"/>
          </p:cNvGraphicFramePr>
          <p:nvPr/>
        </p:nvGraphicFramePr>
        <p:xfrm>
          <a:off x="31115" y="1014730"/>
          <a:ext cx="12118340" cy="5726430"/>
        </p:xfrm>
        <a:graphic>
          <a:graphicData uri="http://schemas.openxmlformats.org/drawingml/2006/table">
            <a:tbl>
              <a:tblPr/>
              <a:tblGrid>
                <a:gridCol w="1347470"/>
                <a:gridCol w="4500880"/>
                <a:gridCol w="2318385"/>
                <a:gridCol w="3951605"/>
              </a:tblGrid>
              <a:tr h="477520">
                <a:tc>
                  <a:txBody>
                    <a:bodyPr/>
                    <a:p>
                      <a:pPr marL="0" marR="0" lvl="0" indent="0" algn="ctr" defTabSz="914400" rtl="0" eaLnBrk="1" fontAlgn="base" latinLnBrk="0" hangingPunct="0">
                        <a:lnSpc>
                          <a:spcPct val="100000"/>
                        </a:lnSpc>
                        <a:spcBef>
                          <a:spcPct val="0"/>
                        </a:spcBef>
                        <a:spcAft>
                          <a:spcPct val="0"/>
                        </a:spcAft>
                        <a:buClrTx/>
                        <a:buSzTx/>
                        <a:buFontTx/>
                        <a:buNone/>
                      </a:pPr>
                      <a:endParaRPr kumimoji="0" lang="en-US" altLang="zh-CN" sz="2800" b="1" i="0" u="none" strike="noStrike" cap="none" normalizeH="0" baseline="0" dirty="0" smtClean="0">
                        <a:ln>
                          <a:noFill/>
                        </a:ln>
                        <a:solidFill>
                          <a:schemeClr val="tx1"/>
                        </a:solidFill>
                        <a:effectLst/>
                        <a:latin typeface="Times New Roman" panose="02020603050405020304" pitchFamily="2" charset="0"/>
                        <a:ea typeface="宋体" panose="02010600030101010101" pitchFamily="2" charset="-122"/>
                        <a:cs typeface="Courier New" panose="02070309020205020404" pitchFamily="49"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p>
                      <a:pPr marL="0" marR="0" lvl="0" indent="0" algn="ctr"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rPr>
                        <a:t>内涵</a:t>
                      </a:r>
                      <a:endPar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cs typeface="Courier New" panose="02070309020205020404" pitchFamily="49"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p>
                      <a:pPr marL="0" marR="0" lvl="0" indent="0" algn="ctr"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rPr>
                        <a:t>侧重点</a:t>
                      </a:r>
                      <a:endPar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cs typeface="Courier New" panose="02070309020205020404" pitchFamily="49"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p>
                      <a:pPr marL="0" marR="0" lvl="0" indent="0" algn="ctr"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rPr>
                        <a:t>标志词</a:t>
                      </a:r>
                      <a:endPar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cs typeface="Courier New" panose="02070309020205020404" pitchFamily="49"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8175">
                <a:tc>
                  <a:txBody>
                    <a:bodyPr/>
                    <a:p>
                      <a:pPr marL="0" marR="0" lvl="0" indent="0" algn="ctr"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rPr>
                        <a:t>相互影响</a:t>
                      </a:r>
                      <a:endPar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cs typeface="Courier New" panose="02070309020205020404" pitchFamily="49"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主要是指经济、政治对文化具有决定作用，同时文化对经济、政治具有反作用</a:t>
                      </a:r>
                      <a:endPar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强调的是彼此制约、相互作用</a:t>
                      </a:r>
                      <a:endPar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凡是看到</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决定</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反映</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和</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反作用</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等词可以判定为相互影响</a:t>
                      </a:r>
                      <a:endParaRPr kumimoji="0" 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0735">
                <a:tc>
                  <a:txBody>
                    <a:bodyPr/>
                    <a:p>
                      <a:pPr marL="0" marR="0" lvl="0" indent="0" algn="ctr"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rPr>
                        <a:t>相互交融</a:t>
                      </a:r>
                      <a:endParaRPr kumimoji="0" lang="zh-CN" sz="2800" b="1" i="0" u="none" strike="noStrike" cap="none" normalizeH="0" baseline="0" smtClean="0">
                        <a:ln>
                          <a:noFill/>
                        </a:ln>
                        <a:solidFill>
                          <a:schemeClr val="tx1"/>
                        </a:solidFill>
                        <a:effectLst/>
                        <a:latin typeface="Times New Roman" panose="02020603050405020304" pitchFamily="2" charset="0"/>
                        <a:ea typeface="黑体" panose="02010609060101010101" pitchFamily="2" charset="-122"/>
                        <a:cs typeface="Courier New" panose="02070309020205020404" pitchFamily="49"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是文化与经济、政治在当今时代的显著特点，主要是指文化与经济、政治</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你中有我，我中有你</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endParaRPr kumimoji="0" 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强调的是彼此渗透、相互融合</a:t>
                      </a:r>
                      <a:endPar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0">
                        <a:lnSpc>
                          <a:spcPct val="100000"/>
                        </a:lnSpc>
                        <a:spcBef>
                          <a:spcPct val="0"/>
                        </a:spcBef>
                        <a:spcAft>
                          <a:spcPct val="0"/>
                        </a:spcAft>
                        <a:buClrTx/>
                        <a:buSzTx/>
                        <a:buFontTx/>
                        <a:buNone/>
                      </a:pP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凡是看到</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文化生产力</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文化产业、文化资源</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劳动者素质</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知识经济</a:t>
                      </a:r>
                      <a:r>
                        <a:rPr kumimoji="0" 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rPr>
                        <a:t>”</a:t>
                      </a:r>
                      <a:r>
                        <a:rPr kumimoji="0" lang="zh-CN" sz="2800" b="1" i="0" u="none" strike="noStrike" cap="none" normalizeH="0" baseline="0" smtClean="0">
                          <a:ln>
                            <a:noFill/>
                          </a:ln>
                          <a:solidFill>
                            <a:schemeClr val="tx1"/>
                          </a:solidFill>
                          <a:effectLst/>
                          <a:latin typeface="Times New Roman" panose="02020603050405020304" pitchFamily="2" charset="0"/>
                          <a:ea typeface="宋体" panose="02010600030101010101" pitchFamily="2" charset="-122"/>
                          <a:cs typeface="Times New Roman" panose="02020603050405020304" pitchFamily="2" charset="0"/>
                        </a:rPr>
                        <a:t>等词可以判定为相互交融</a:t>
                      </a:r>
                      <a:endParaRPr kumimoji="0" 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2"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Picture 4" descr="图片2"/>
          <p:cNvPicPr>
            <a:picLocks noChangeAspect="1"/>
          </p:cNvPicPr>
          <p:nvPr/>
        </p:nvPicPr>
        <p:blipFill>
          <a:blip r:embed="rId1"/>
          <a:stretch>
            <a:fillRect/>
          </a:stretch>
        </p:blipFill>
        <p:spPr>
          <a:xfrm>
            <a:off x="-24130" y="5353685"/>
            <a:ext cx="12240260" cy="1504315"/>
          </a:xfrm>
          <a:prstGeom prst="rect">
            <a:avLst/>
          </a:prstGeom>
          <a:noFill/>
          <a:ln w="9525">
            <a:noFill/>
          </a:ln>
        </p:spPr>
      </p:pic>
      <p:sp>
        <p:nvSpPr>
          <p:cNvPr id="2" name="文本框 1"/>
          <p:cNvSpPr txBox="1"/>
          <p:nvPr/>
        </p:nvSpPr>
        <p:spPr>
          <a:xfrm>
            <a:off x="492760" y="419735"/>
            <a:ext cx="5783580" cy="768350"/>
          </a:xfrm>
          <a:prstGeom prst="rect">
            <a:avLst/>
          </a:prstGeom>
          <a:noFill/>
        </p:spPr>
        <p:txBody>
          <a:bodyPr wrap="square" rtlCol="0">
            <a:spAutoFit/>
          </a:bodyPr>
          <a:p>
            <a:r>
              <a:rPr lang="zh-CN" altLang="zh-CN" sz="4400" b="1"/>
              <a:t>【考点呈现】</a:t>
            </a:r>
            <a:endParaRPr lang="zh-CN" altLang="zh-CN" sz="4400" b="1"/>
          </a:p>
        </p:txBody>
      </p:sp>
      <p:sp>
        <p:nvSpPr>
          <p:cNvPr id="3" name="文本框 2"/>
          <p:cNvSpPr txBox="1"/>
          <p:nvPr/>
        </p:nvSpPr>
        <p:spPr>
          <a:xfrm>
            <a:off x="2621915" y="1825625"/>
            <a:ext cx="6828790" cy="2306955"/>
          </a:xfrm>
          <a:prstGeom prst="rect">
            <a:avLst/>
          </a:prstGeom>
          <a:noFill/>
        </p:spPr>
        <p:txBody>
          <a:bodyPr wrap="square" rtlCol="0">
            <a:spAutoFit/>
          </a:bodyPr>
          <a:p>
            <a:pPr fontAlgn="auto">
              <a:lnSpc>
                <a:spcPct val="150000"/>
              </a:lnSpc>
            </a:pPr>
            <a:r>
              <a:rPr lang="zh-CN" altLang="en-US" sz="3200" b="1">
                <a:solidFill>
                  <a:schemeClr val="tx1"/>
                </a:solidFill>
                <a:uFillTx/>
              </a:rPr>
              <a:t>考点1：文化的内涵与社会作用</a:t>
            </a:r>
            <a:endParaRPr lang="zh-CN" altLang="en-US" sz="3200" b="1">
              <a:solidFill>
                <a:schemeClr val="tx1"/>
              </a:solidFill>
              <a:uFillTx/>
            </a:endParaRPr>
          </a:p>
          <a:p>
            <a:pPr fontAlgn="auto">
              <a:lnSpc>
                <a:spcPct val="150000"/>
              </a:lnSpc>
            </a:pPr>
            <a:r>
              <a:rPr lang="zh-CN" altLang="en-US" sz="3200" b="1">
                <a:solidFill>
                  <a:schemeClr val="tx1"/>
                </a:solidFill>
                <a:uFillTx/>
              </a:rPr>
              <a:t>考点2：文化与经济、政治的关系</a:t>
            </a:r>
            <a:endParaRPr lang="zh-CN" altLang="en-US" sz="3200" b="1">
              <a:solidFill>
                <a:schemeClr val="tx1"/>
              </a:solidFill>
              <a:uFillTx/>
            </a:endParaRPr>
          </a:p>
          <a:p>
            <a:pPr fontAlgn="auto">
              <a:lnSpc>
                <a:spcPct val="150000"/>
              </a:lnSpc>
            </a:pPr>
            <a:r>
              <a:rPr lang="zh-CN" altLang="en-US" sz="3200" b="1">
                <a:solidFill>
                  <a:schemeClr val="tx1"/>
                </a:solidFill>
                <a:uFillTx/>
              </a:rPr>
              <a:t>考点3：文化与综合国力</a:t>
            </a:r>
            <a:endParaRPr lang="zh-CN" altLang="en-US" sz="3200" b="1">
              <a:solidFill>
                <a:schemeClr val="tx1"/>
              </a:solidFill>
              <a:uFillTx/>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37820" y="-5715"/>
            <a:ext cx="11878310" cy="6000750"/>
          </a:xfrm>
          <a:prstGeom prst="rect">
            <a:avLst/>
          </a:prstGeom>
          <a:noFill/>
        </p:spPr>
        <p:txBody>
          <a:bodyPr wrap="square" rtlCol="0">
            <a:spAutoFit/>
          </a:bodyPr>
          <a:p>
            <a:pPr fontAlgn="auto">
              <a:lnSpc>
                <a:spcPct val="150000"/>
              </a:lnSpc>
            </a:pPr>
            <a:r>
              <a:rPr lang="zh-CN" altLang="en-US" sz="3200" b="1">
                <a:solidFill>
                  <a:srgbClr val="FF0000"/>
                </a:solidFill>
              </a:rPr>
              <a:t>【问题导引】</a:t>
            </a:r>
            <a:endParaRPr lang="zh-CN" altLang="en-US" sz="3200" b="1">
              <a:solidFill>
                <a:srgbClr val="FF0000"/>
              </a:solidFill>
            </a:endParaRPr>
          </a:p>
          <a:p>
            <a:pPr fontAlgn="auto">
              <a:lnSpc>
                <a:spcPct val="150000"/>
              </a:lnSpc>
            </a:pPr>
            <a:r>
              <a:rPr lang="zh-CN" altLang="en-US" sz="2800" b="1"/>
              <a:t>    共享经济，一般是指以获得一定报酬为主要目的，基于陌生人且存在物品使用权暂时转移的一种新的经济模式。其本质是整合线下的闲散物品、劳动力、教育医疗资源。有的也说共享经济是人们公平享有社会资源，各自以不同的方式付出和受益，共同获得经济红利。此种共享更多的是通过互联网作为媒介来实现的。而共享经济需要“共享文明”来保驾护航，如果缺失了“共享文明”，必然会带来共享经济的损失，也成为社会发展与进步的一种阻碍。当文明人、做文明事，就从珍惜与呵护我们身边的每一种共享经济开始。</a:t>
            </a:r>
            <a:endParaRPr lang="zh-CN" altLang="en-US" sz="2800" b="1"/>
          </a:p>
        </p:txBody>
      </p:sp>
      <p:sp>
        <p:nvSpPr>
          <p:cNvPr id="3" name="文本框 2"/>
          <p:cNvSpPr txBox="1"/>
          <p:nvPr/>
        </p:nvSpPr>
        <p:spPr>
          <a:xfrm>
            <a:off x="337820" y="5995035"/>
            <a:ext cx="11878310" cy="737235"/>
          </a:xfrm>
          <a:prstGeom prst="rect">
            <a:avLst/>
          </a:prstGeom>
          <a:noFill/>
        </p:spPr>
        <p:txBody>
          <a:bodyPr wrap="square" rtlCol="0">
            <a:spAutoFit/>
          </a:bodyPr>
          <a:p>
            <a:pPr fontAlgn="auto">
              <a:lnSpc>
                <a:spcPct val="150000"/>
              </a:lnSpc>
            </a:pPr>
            <a:r>
              <a:rPr lang="zh-CN" altLang="en-US" sz="2800" b="1">
                <a:solidFill>
                  <a:srgbClr val="FF0000"/>
                </a:solidFill>
              </a:rPr>
              <a:t>合作探究：</a:t>
            </a:r>
            <a:r>
              <a:rPr lang="zh-CN" altLang="en-US" sz="2800" b="1"/>
              <a:t>运用所学文化生活知识，分析“共享文明”对共享经济的作用。</a:t>
            </a:r>
            <a:endParaRPr lang="zh-CN" altLang="en-US" sz="2800" b="1"/>
          </a:p>
        </p:txBody>
      </p:sp>
      <p:sp>
        <p:nvSpPr>
          <p:cNvPr id="11" name="云形标注 9217"/>
          <p:cNvSpPr>
            <a:spLocks noChangeArrowheads="1"/>
          </p:cNvSpPr>
          <p:nvPr/>
        </p:nvSpPr>
        <p:spPr bwMode="auto">
          <a:xfrm>
            <a:off x="9250045" y="5260340"/>
            <a:ext cx="2471420" cy="734695"/>
          </a:xfrm>
          <a:prstGeom prst="cloudCallout">
            <a:avLst>
              <a:gd name="adj1" fmla="val -43750"/>
              <a:gd name="adj2" fmla="val 70000"/>
            </a:avLst>
          </a:prstGeom>
          <a:solidFill>
            <a:schemeClr val="accent1"/>
          </a:solidFill>
          <a:ln w="9525">
            <a:solidFill>
              <a:schemeClr val="tx1"/>
            </a:solidFill>
            <a:round/>
          </a:ln>
        </p:spPr>
        <p:txBody>
          <a:bodyPr wrap="none" anchor="ctr"/>
          <a:lstStyle/>
          <a:p>
            <a:pPr algn="ctr">
              <a:buFontTx/>
              <a:buNone/>
            </a:pPr>
            <a:r>
              <a:rPr lang="zh-CN" altLang="en-US" sz="4400" b="1" dirty="0">
                <a:solidFill>
                  <a:srgbClr val="FF0000"/>
                </a:solidFill>
                <a:ea typeface="叶根友毛笔行书2.0版" panose="02010601030101010101" pitchFamily="2" charset="-122"/>
              </a:rPr>
              <a:t>想一想</a:t>
            </a:r>
            <a:endParaRPr lang="zh-CN" altLang="en-US" sz="4400" b="1" dirty="0">
              <a:solidFill>
                <a:srgbClr val="FF0000"/>
              </a:solidFill>
              <a:ea typeface="叶根友毛笔行书2.0版"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1"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Picture 4" descr="图片2"/>
          <p:cNvPicPr>
            <a:picLocks noChangeAspect="1"/>
          </p:cNvPicPr>
          <p:nvPr/>
        </p:nvPicPr>
        <p:blipFill>
          <a:blip r:embed="rId1"/>
          <a:stretch>
            <a:fillRect/>
          </a:stretch>
        </p:blipFill>
        <p:spPr>
          <a:xfrm>
            <a:off x="-24130" y="5363210"/>
            <a:ext cx="12240260" cy="1504315"/>
          </a:xfrm>
          <a:prstGeom prst="rect">
            <a:avLst/>
          </a:prstGeom>
          <a:noFill/>
          <a:ln w="9525">
            <a:noFill/>
          </a:ln>
        </p:spPr>
      </p:pic>
      <p:sp>
        <p:nvSpPr>
          <p:cNvPr id="3" name="文本框 2"/>
          <p:cNvSpPr txBox="1"/>
          <p:nvPr/>
        </p:nvSpPr>
        <p:spPr>
          <a:xfrm>
            <a:off x="290195" y="-25400"/>
            <a:ext cx="11925300" cy="6739255"/>
          </a:xfrm>
          <a:prstGeom prst="rect">
            <a:avLst/>
          </a:prstGeom>
          <a:noFill/>
        </p:spPr>
        <p:txBody>
          <a:bodyPr wrap="square" rtlCol="0">
            <a:spAutoFit/>
          </a:bodyPr>
          <a:p>
            <a:pPr fontAlgn="auto">
              <a:lnSpc>
                <a:spcPct val="150000"/>
              </a:lnSpc>
            </a:pPr>
            <a:r>
              <a:rPr lang="zh-CN" altLang="en-US" sz="3200" b="1"/>
              <a:t>①文化与经济相互影响，先进的、健康的文化会促进经济的发展，共享文明可以促进共享经济健康发展，可以为其发展提供正确的方向保证。</a:t>
            </a:r>
            <a:endParaRPr lang="zh-CN" altLang="en-US" sz="3200" b="1"/>
          </a:p>
          <a:p>
            <a:pPr fontAlgn="auto">
              <a:lnSpc>
                <a:spcPct val="150000"/>
              </a:lnSpc>
            </a:pPr>
            <a:r>
              <a:rPr lang="zh-CN" altLang="en-US" sz="3200" b="1"/>
              <a:t>②文化与经济相互交融，发展教育事业、培养高素质人才等对推动经济发展的作用越来越重要，共享文明对公民素质的要求会促进共享经济的更好发展。</a:t>
            </a:r>
            <a:endParaRPr lang="zh-CN" altLang="en-US" sz="3200" b="1"/>
          </a:p>
          <a:p>
            <a:pPr fontAlgn="auto">
              <a:lnSpc>
                <a:spcPct val="150000"/>
              </a:lnSpc>
            </a:pPr>
            <a:r>
              <a:rPr lang="zh-CN" altLang="en-US" sz="3200" b="1"/>
              <a:t>③文化是综合国力竞争的重要因素，在综合国力竞争中的地位和作用越来越突出。共享文明可以展示城市良好形象，提升城市文明程度，为共享经济提供更好的发展空间。</a:t>
            </a:r>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Picture 4" descr="图片2"/>
          <p:cNvPicPr>
            <a:picLocks noChangeAspect="1"/>
          </p:cNvPicPr>
          <p:nvPr/>
        </p:nvPicPr>
        <p:blipFill>
          <a:blip r:embed="rId1"/>
          <a:stretch>
            <a:fillRect/>
          </a:stretch>
        </p:blipFill>
        <p:spPr>
          <a:xfrm>
            <a:off x="-24130" y="5363210"/>
            <a:ext cx="12240260" cy="1504315"/>
          </a:xfrm>
          <a:prstGeom prst="rect">
            <a:avLst/>
          </a:prstGeom>
          <a:noFill/>
          <a:ln w="9525">
            <a:noFill/>
          </a:ln>
        </p:spPr>
      </p:pic>
      <p:sp>
        <p:nvSpPr>
          <p:cNvPr id="2" name="文本框 1"/>
          <p:cNvSpPr txBox="1"/>
          <p:nvPr/>
        </p:nvSpPr>
        <p:spPr>
          <a:xfrm>
            <a:off x="347345" y="33655"/>
            <a:ext cx="11868785" cy="5262245"/>
          </a:xfrm>
          <a:prstGeom prst="rect">
            <a:avLst/>
          </a:prstGeom>
          <a:noFill/>
        </p:spPr>
        <p:txBody>
          <a:bodyPr wrap="square" rtlCol="0">
            <a:spAutoFit/>
          </a:bodyPr>
          <a:p>
            <a:pPr fontAlgn="auto">
              <a:lnSpc>
                <a:spcPct val="150000"/>
              </a:lnSpc>
            </a:pPr>
            <a:r>
              <a:rPr lang="zh-CN" altLang="en-US" sz="3200" b="1">
                <a:solidFill>
                  <a:srgbClr val="FF0000"/>
                </a:solidFill>
              </a:rPr>
              <a:t>对点强化训练3：</a:t>
            </a:r>
            <a:r>
              <a:rPr lang="zh-CN" altLang="en-US" sz="3200" b="1"/>
              <a:t>猴年春节，肯德基公司与上海美术电影制片厂合作推出的“猴王当道”玩具套餐，成功唤起了已为人父母的“70后”“80后”等群体的集体回忆，形成了“一猴难求”的热销场面。这表明(　　)</a:t>
            </a:r>
            <a:endParaRPr lang="zh-CN" altLang="en-US" sz="3200" b="1"/>
          </a:p>
          <a:p>
            <a:pPr fontAlgn="auto">
              <a:lnSpc>
                <a:spcPct val="150000"/>
              </a:lnSpc>
            </a:pPr>
            <a:r>
              <a:rPr lang="zh-CN" altLang="en-US" sz="3200" b="1"/>
              <a:t>①人们的精神活动离不开物质活动	②文化与经济相互交融</a:t>
            </a:r>
            <a:endParaRPr lang="zh-CN" altLang="en-US" sz="3200" b="1"/>
          </a:p>
          <a:p>
            <a:pPr fontAlgn="auto">
              <a:lnSpc>
                <a:spcPct val="150000"/>
              </a:lnSpc>
            </a:pPr>
            <a:r>
              <a:rPr lang="zh-CN" altLang="en-US" sz="3200" b="1"/>
              <a:t>③文化是经济的派生物和附属品④传统文化的内涵能够因时而变</a:t>
            </a:r>
            <a:endParaRPr lang="zh-CN" altLang="en-US" sz="3200" b="1"/>
          </a:p>
          <a:p>
            <a:pPr fontAlgn="auto">
              <a:lnSpc>
                <a:spcPct val="150000"/>
              </a:lnSpc>
            </a:pPr>
            <a:r>
              <a:rPr lang="zh-CN" altLang="en-US" sz="3200" b="1"/>
              <a:t>    A．①②　　　　  　B．①③        	 C．②④	           D．③④</a:t>
            </a:r>
            <a:endParaRPr lang="zh-CN" altLang="en-US" sz="3200" b="1"/>
          </a:p>
        </p:txBody>
      </p:sp>
      <p:sp>
        <p:nvSpPr>
          <p:cNvPr id="3" name="文本框 2"/>
          <p:cNvSpPr txBox="1"/>
          <p:nvPr/>
        </p:nvSpPr>
        <p:spPr>
          <a:xfrm>
            <a:off x="2738755" y="2203450"/>
            <a:ext cx="840105" cy="922020"/>
          </a:xfrm>
          <a:prstGeom prst="rect">
            <a:avLst/>
          </a:prstGeom>
          <a:noFill/>
        </p:spPr>
        <p:txBody>
          <a:bodyPr wrap="square" rtlCol="0">
            <a:spAutoFit/>
          </a:bodyPr>
          <a:p>
            <a:r>
              <a:rPr lang="en-US" altLang="zh-CN" sz="5400">
                <a:solidFill>
                  <a:srgbClr val="FF0000"/>
                </a:solidFill>
              </a:rPr>
              <a:t>A</a:t>
            </a:r>
            <a:endParaRPr lang="en-US" altLang="zh-CN" sz="5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Picture 4" descr="图片2"/>
          <p:cNvPicPr>
            <a:picLocks noChangeAspect="1"/>
          </p:cNvPicPr>
          <p:nvPr/>
        </p:nvPicPr>
        <p:blipFill>
          <a:blip r:embed="rId1"/>
          <a:stretch>
            <a:fillRect/>
          </a:stretch>
        </p:blipFill>
        <p:spPr>
          <a:xfrm>
            <a:off x="-24130" y="5363210"/>
            <a:ext cx="12240260" cy="1504315"/>
          </a:xfrm>
          <a:prstGeom prst="rect">
            <a:avLst/>
          </a:prstGeom>
          <a:noFill/>
          <a:ln w="9525">
            <a:noFill/>
          </a:ln>
        </p:spPr>
      </p:pic>
      <p:sp>
        <p:nvSpPr>
          <p:cNvPr id="2" name="文本框 1"/>
          <p:cNvSpPr txBox="1"/>
          <p:nvPr/>
        </p:nvSpPr>
        <p:spPr>
          <a:xfrm>
            <a:off x="318135" y="-14605"/>
            <a:ext cx="11897995" cy="6000750"/>
          </a:xfrm>
          <a:prstGeom prst="rect">
            <a:avLst/>
          </a:prstGeom>
          <a:noFill/>
        </p:spPr>
        <p:txBody>
          <a:bodyPr wrap="square" rtlCol="0">
            <a:spAutoFit/>
          </a:bodyPr>
          <a:p>
            <a:pPr fontAlgn="auto">
              <a:lnSpc>
                <a:spcPct val="150000"/>
              </a:lnSpc>
            </a:pPr>
            <a:r>
              <a:rPr lang="zh-CN" altLang="en-US" sz="3200" b="1">
                <a:solidFill>
                  <a:srgbClr val="FF0000"/>
                </a:solidFill>
              </a:rPr>
              <a:t>对点强化训练4：</a:t>
            </a:r>
            <a:r>
              <a:rPr lang="zh-CN" altLang="en-US" sz="3200" b="1"/>
              <a:t>“十三五”规划在文化建设方面再次把“文化产业成为国民经济支柱性产业”作为重要的战略目标。党中央高度重视发展文化产业是基于（     ）</a:t>
            </a:r>
            <a:endParaRPr lang="zh-CN" altLang="en-US" sz="3200" b="1"/>
          </a:p>
          <a:p>
            <a:pPr fontAlgn="auto">
              <a:lnSpc>
                <a:spcPct val="150000"/>
              </a:lnSpc>
            </a:pPr>
            <a:r>
              <a:rPr lang="zh-CN" altLang="en-US" sz="3200" b="1"/>
              <a:t>①文化与经济相互影响、相互作用	</a:t>
            </a:r>
            <a:endParaRPr lang="zh-CN" altLang="en-US" sz="3200" b="1"/>
          </a:p>
          <a:p>
            <a:pPr fontAlgn="auto">
              <a:lnSpc>
                <a:spcPct val="150000"/>
              </a:lnSpc>
            </a:pPr>
            <a:r>
              <a:rPr lang="zh-CN" altLang="en-US" sz="3200" b="1"/>
              <a:t>②文化实力是一国综合国力的重要因素</a:t>
            </a:r>
            <a:endParaRPr lang="zh-CN" altLang="en-US" sz="3200" b="1"/>
          </a:p>
          <a:p>
            <a:pPr fontAlgn="auto">
              <a:lnSpc>
                <a:spcPct val="150000"/>
              </a:lnSpc>
            </a:pPr>
            <a:r>
              <a:rPr lang="zh-CN" altLang="en-US" sz="3200" b="1"/>
              <a:t>③文化对经济、政治具有促进作用	</a:t>
            </a:r>
            <a:endParaRPr lang="zh-CN" altLang="en-US" sz="3200" b="1"/>
          </a:p>
          <a:p>
            <a:pPr fontAlgn="auto">
              <a:lnSpc>
                <a:spcPct val="150000"/>
              </a:lnSpc>
            </a:pPr>
            <a:r>
              <a:rPr lang="zh-CN" altLang="en-US" sz="3200" b="1"/>
              <a:t>④文化软实力日益成为综合国力的基础</a:t>
            </a:r>
            <a:endParaRPr lang="zh-CN" altLang="en-US" sz="3200" b="1"/>
          </a:p>
          <a:p>
            <a:pPr fontAlgn="auto">
              <a:lnSpc>
                <a:spcPct val="150000"/>
              </a:lnSpc>
            </a:pPr>
            <a:r>
              <a:rPr lang="zh-CN" altLang="en-US" sz="3200" b="1"/>
              <a:t>    A．①②　　　     B．③④　　 　   C．①③　　　   D．②④</a:t>
            </a:r>
            <a:endParaRPr lang="zh-CN" altLang="en-US" sz="3200" b="1"/>
          </a:p>
        </p:txBody>
      </p:sp>
      <p:sp>
        <p:nvSpPr>
          <p:cNvPr id="3" name="文本框 2"/>
          <p:cNvSpPr txBox="1"/>
          <p:nvPr/>
        </p:nvSpPr>
        <p:spPr>
          <a:xfrm>
            <a:off x="5228590" y="1315720"/>
            <a:ext cx="615950" cy="1014730"/>
          </a:xfrm>
          <a:prstGeom prst="rect">
            <a:avLst/>
          </a:prstGeom>
          <a:noFill/>
        </p:spPr>
        <p:txBody>
          <a:bodyPr wrap="square" rtlCol="0">
            <a:spAutoFit/>
          </a:bodyPr>
          <a:p>
            <a:r>
              <a:rPr lang="en-US" altLang="zh-CN" sz="6000" b="1">
                <a:solidFill>
                  <a:srgbClr val="FF0000"/>
                </a:solidFill>
              </a:rPr>
              <a:t>A</a:t>
            </a:r>
            <a:endParaRPr lang="en-US" altLang="zh-CN" sz="60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080" y="-104775"/>
            <a:ext cx="12202160" cy="7067550"/>
          </a:xfrm>
          <a:prstGeom prst="rect">
            <a:avLst/>
          </a:prstGeom>
          <a:noFill/>
        </p:spPr>
        <p:txBody>
          <a:bodyPr wrap="square" rtlCol="0">
            <a:spAutoFit/>
          </a:bodyPr>
          <a:p>
            <a:pPr fontAlgn="auto">
              <a:lnSpc>
                <a:spcPts val="3200"/>
              </a:lnSpc>
            </a:pPr>
            <a:r>
              <a:rPr lang="zh-CN" altLang="en-US" sz="2400" b="1">
                <a:solidFill>
                  <a:srgbClr val="FF0000"/>
                </a:solidFill>
              </a:rPr>
              <a:t>【热点链接】</a:t>
            </a:r>
            <a:endParaRPr lang="zh-CN" altLang="en-US" sz="2400" b="1">
              <a:solidFill>
                <a:srgbClr val="FF0000"/>
              </a:solidFill>
            </a:endParaRPr>
          </a:p>
          <a:p>
            <a:pPr fontAlgn="auto">
              <a:lnSpc>
                <a:spcPts val="3200"/>
              </a:lnSpc>
            </a:pPr>
            <a:r>
              <a:rPr lang="zh-CN" altLang="en-US" sz="2400" b="1">
                <a:solidFill>
                  <a:srgbClr val="FF0000"/>
                </a:solidFill>
              </a:rPr>
              <a:t>1、热点综述：</a:t>
            </a:r>
            <a:endParaRPr lang="zh-CN" altLang="en-US" sz="2400" b="1">
              <a:solidFill>
                <a:srgbClr val="FF0000"/>
              </a:solidFill>
            </a:endParaRPr>
          </a:p>
          <a:p>
            <a:pPr fontAlgn="auto">
              <a:lnSpc>
                <a:spcPts val="3200"/>
              </a:lnSpc>
            </a:pPr>
            <a:r>
              <a:rPr lang="zh-CN" altLang="en-US" sz="2400" b="1"/>
              <a:t>    “文牵一带”看文化产业新成就，“博汇丝路”助中国文化走出去。2018年5月14日，为期5天的第十四届中国（深圳）国际文化产业博览交易会正式落幕。参与本届文博会主会场、分会场、相关活动的总参观人数达733.258万人次，同比增加10.08%，其中专业观众达127.565万人次，占参会观众总数的17.39%，同比增长7.84%。</a:t>
            </a:r>
            <a:endParaRPr lang="zh-CN" altLang="en-US" sz="2400" b="1"/>
          </a:p>
          <a:p>
            <a:pPr fontAlgn="auto">
              <a:lnSpc>
                <a:spcPts val="3200"/>
              </a:lnSpc>
            </a:pPr>
            <a:r>
              <a:rPr lang="zh-CN" altLang="en-US" sz="2400" b="1"/>
              <a:t>    文博会的“国际味”越来越浓，吸引了大批海外采购商。全球101个国家和地区2.1万余名海外客商前来参会、参展和采购。今年“一带一路·国际馆”共有40个国家和地区参展，参展国家地区比去年增加5个。海外国家展区的规格和面积进一步提升和扩大，国家展团的文化特色更加突出。文博会期间，海外参展商不仅展示和现场销售工艺美术类产品，还更加突出中外文化产业交流与合作，合作领域包括创意设计、影视动漫、新闻出版和“文化+科技”等新型业态，几乎涵盖文化产业主要内容。</a:t>
            </a:r>
            <a:endParaRPr lang="zh-CN" altLang="en-US" sz="2400" b="1"/>
          </a:p>
          <a:p>
            <a:pPr fontAlgn="auto">
              <a:lnSpc>
                <a:spcPts val="3200"/>
              </a:lnSpc>
            </a:pPr>
            <a:r>
              <a:rPr lang="zh-CN" altLang="en-US" sz="2400" b="1"/>
              <a:t>    文博会组委会表示，本届文博会呈现出以下特点：一是突出展示改革开放40年来我国文化产业发展所取得的成就，中国“文化产业第一展”的地位进一步巩固；二是突出深化中外文化交流合作，国际化程度进一步提升；三是突出创意设计内涵，更加贴近人民群众对美好生活的需求；四是突出展示“文化+”新业态，产业引领示范效应不断提升；五是突出提升专业化服务水平，引领产业高端发展作用进一步增强。</a:t>
            </a:r>
            <a:endParaRPr lang="zh-CN" alt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0" y="43180"/>
            <a:ext cx="12065000" cy="6426200"/>
          </a:xfrm>
          <a:prstGeom prst="rect">
            <a:avLst/>
          </a:prstGeom>
          <a:noFill/>
        </p:spPr>
        <p:txBody>
          <a:bodyPr wrap="square" rtlCol="0">
            <a:spAutoFit/>
          </a:bodyPr>
          <a:p>
            <a:pPr fontAlgn="auto">
              <a:lnSpc>
                <a:spcPts val="3800"/>
              </a:lnSpc>
            </a:pPr>
            <a:r>
              <a:rPr lang="zh-CN" altLang="en-US" sz="2800" b="1">
                <a:solidFill>
                  <a:srgbClr val="FF0000"/>
                </a:solidFill>
              </a:rPr>
              <a:t>2、角度分析：</a:t>
            </a:r>
            <a:endParaRPr lang="zh-CN" altLang="en-US" sz="2800" b="1"/>
          </a:p>
          <a:p>
            <a:pPr fontAlgn="auto">
              <a:lnSpc>
                <a:spcPts val="3800"/>
              </a:lnSpc>
            </a:pPr>
            <a:r>
              <a:rPr lang="zh-CN" altLang="en-US" sz="2800" b="1"/>
              <a:t>①文化作为一种精神力量，能够在人们认识世界、改造世界的过程中转化为物质力量，对社会发展产生深刻影响。</a:t>
            </a:r>
            <a:endParaRPr lang="zh-CN" altLang="en-US" sz="2800" b="1"/>
          </a:p>
          <a:p>
            <a:pPr fontAlgn="auto">
              <a:lnSpc>
                <a:spcPts val="3800"/>
              </a:lnSpc>
            </a:pPr>
            <a:r>
              <a:rPr lang="zh-CN" altLang="en-US" sz="2800" b="1"/>
              <a:t>②文化与经济、政治相互影响。一定的文化反作用于一定的政治、经济，给予政治、经济以重大影响，先进的、健康的文化会促进社会的发展。</a:t>
            </a:r>
            <a:endParaRPr lang="zh-CN" altLang="en-US" sz="2800" b="1"/>
          </a:p>
          <a:p>
            <a:pPr fontAlgn="auto">
              <a:lnSpc>
                <a:spcPts val="3800"/>
              </a:lnSpc>
            </a:pPr>
            <a:r>
              <a:rPr lang="zh-CN" altLang="en-US" sz="2800" b="1"/>
              <a:t>③文化与经济相互交融。文化生产力在现代经济的总体格局中的作用越来越突出。发展文化产业，能够扩大居民消费，推动经济发展方式转变以及产业结构优化升级。</a:t>
            </a:r>
            <a:endParaRPr lang="zh-CN" altLang="en-US" sz="2800" b="1"/>
          </a:p>
          <a:p>
            <a:pPr fontAlgn="auto">
              <a:lnSpc>
                <a:spcPts val="3800"/>
              </a:lnSpc>
            </a:pPr>
            <a:r>
              <a:rPr lang="zh-CN" altLang="en-US" sz="2800" b="1"/>
              <a:t>④文化在综合国力竞争中的地位和作用</a:t>
            </a:r>
            <a:endParaRPr lang="zh-CN" altLang="en-US" sz="2800" b="1"/>
          </a:p>
          <a:p>
            <a:pPr fontAlgn="auto">
              <a:lnSpc>
                <a:spcPts val="3800"/>
              </a:lnSpc>
            </a:pPr>
            <a:r>
              <a:rPr lang="zh-CN" altLang="en-US" sz="2800" b="1"/>
              <a:t>⑤发展文化产业对于满足人民群众多层次、多样化、多方面的精神文化需求具有重要意义；</a:t>
            </a:r>
            <a:endParaRPr lang="zh-CN" altLang="en-US" sz="2800" b="1"/>
          </a:p>
          <a:p>
            <a:pPr fontAlgn="auto">
              <a:lnSpc>
                <a:spcPts val="3800"/>
              </a:lnSpc>
            </a:pPr>
            <a:r>
              <a:rPr lang="zh-CN" altLang="en-US" sz="2800" b="1"/>
              <a:t>有利于提高国家文化软实力，必然增强国际竞争力。</a:t>
            </a:r>
            <a:endParaRPr lang="zh-CN" altLang="en-US" sz="2800" b="1"/>
          </a:p>
          <a:p>
            <a:pPr fontAlgn="auto">
              <a:lnSpc>
                <a:spcPts val="3800"/>
              </a:lnSpc>
            </a:pPr>
            <a:r>
              <a:rPr lang="zh-CN" altLang="en-US" sz="2800" b="1"/>
              <a:t>⑥发展文化产业，坚持经济效益和社会效益的统一。</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Picture 4" descr="图片2"/>
          <p:cNvPicPr>
            <a:picLocks noChangeAspect="1"/>
          </p:cNvPicPr>
          <p:nvPr/>
        </p:nvPicPr>
        <p:blipFill>
          <a:blip r:embed="rId1"/>
          <a:stretch>
            <a:fillRect/>
          </a:stretch>
        </p:blipFill>
        <p:spPr>
          <a:xfrm>
            <a:off x="-24130" y="5363210"/>
            <a:ext cx="12240260" cy="1504315"/>
          </a:xfrm>
          <a:prstGeom prst="rect">
            <a:avLst/>
          </a:prstGeom>
          <a:noFill/>
          <a:ln w="9525">
            <a:noFill/>
          </a:ln>
        </p:spPr>
      </p:pic>
      <p:sp>
        <p:nvSpPr>
          <p:cNvPr id="2" name="文本框 1"/>
          <p:cNvSpPr txBox="1"/>
          <p:nvPr/>
        </p:nvSpPr>
        <p:spPr>
          <a:xfrm>
            <a:off x="52705" y="54610"/>
            <a:ext cx="4025900" cy="768350"/>
          </a:xfrm>
          <a:prstGeom prst="rect">
            <a:avLst/>
          </a:prstGeom>
          <a:noFill/>
        </p:spPr>
        <p:txBody>
          <a:bodyPr wrap="square" rtlCol="0">
            <a:spAutoFit/>
          </a:bodyPr>
          <a:p>
            <a:r>
              <a:rPr lang="zh-CN" altLang="en-US" sz="4400" b="1">
                <a:solidFill>
                  <a:srgbClr val="FF0000"/>
                </a:solidFill>
              </a:rPr>
              <a:t>【课堂小结】</a:t>
            </a:r>
            <a:endParaRPr lang="zh-CN" altLang="en-US" sz="4400" b="1">
              <a:solidFill>
                <a:srgbClr val="FF0000"/>
              </a:solidFill>
            </a:endParaRPr>
          </a:p>
        </p:txBody>
      </p:sp>
      <p:sp>
        <p:nvSpPr>
          <p:cNvPr id="3" name="文本框 2"/>
          <p:cNvSpPr txBox="1"/>
          <p:nvPr/>
        </p:nvSpPr>
        <p:spPr>
          <a:xfrm>
            <a:off x="296545" y="1537970"/>
            <a:ext cx="1794510" cy="460375"/>
          </a:xfrm>
          <a:prstGeom prst="rect">
            <a:avLst/>
          </a:prstGeom>
          <a:noFill/>
        </p:spPr>
        <p:txBody>
          <a:bodyPr wrap="square" rtlCol="0">
            <a:spAutoFit/>
          </a:bodyPr>
          <a:p>
            <a:r>
              <a:rPr lang="zh-CN" altLang="en-US" sz="2400" b="1" dirty="0" smtClean="0">
                <a:solidFill>
                  <a:srgbClr val="FF0000"/>
                </a:solidFill>
              </a:rPr>
              <a:t>文化是什么</a:t>
            </a:r>
            <a:endParaRPr lang="zh-CN" altLang="en-US" sz="2400" b="1" dirty="0" smtClean="0">
              <a:solidFill>
                <a:srgbClr val="FF0000"/>
              </a:solidFill>
            </a:endParaRPr>
          </a:p>
        </p:txBody>
      </p:sp>
      <p:sp>
        <p:nvSpPr>
          <p:cNvPr id="4" name="左大括号 3"/>
          <p:cNvSpPr/>
          <p:nvPr/>
        </p:nvSpPr>
        <p:spPr>
          <a:xfrm>
            <a:off x="2298065" y="1018540"/>
            <a:ext cx="222885" cy="150114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5" name="文本框 4"/>
          <p:cNvSpPr txBox="1"/>
          <p:nvPr/>
        </p:nvSpPr>
        <p:spPr>
          <a:xfrm>
            <a:off x="2520950" y="822960"/>
            <a:ext cx="1330325" cy="460375"/>
          </a:xfrm>
          <a:prstGeom prst="rect">
            <a:avLst/>
          </a:prstGeom>
          <a:noFill/>
        </p:spPr>
        <p:txBody>
          <a:bodyPr wrap="square" rtlCol="0">
            <a:spAutoFit/>
          </a:bodyPr>
          <a:p>
            <a:r>
              <a:rPr lang="en-US" altLang="zh-CN" sz="2400" b="1" dirty="0" smtClean="0"/>
              <a:t>1</a:t>
            </a:r>
            <a:r>
              <a:rPr lang="zh-CN" altLang="en-US" sz="2400" b="1" dirty="0" smtClean="0"/>
              <a:t>、含义</a:t>
            </a:r>
            <a:endParaRPr lang="zh-CN" altLang="en-US" sz="2400" b="1" dirty="0"/>
          </a:p>
        </p:txBody>
      </p:sp>
      <p:sp>
        <p:nvSpPr>
          <p:cNvPr id="6" name="文本框 5"/>
          <p:cNvSpPr txBox="1"/>
          <p:nvPr/>
        </p:nvSpPr>
        <p:spPr>
          <a:xfrm>
            <a:off x="2491740" y="1538605"/>
            <a:ext cx="1428750" cy="460375"/>
          </a:xfrm>
          <a:prstGeom prst="rect">
            <a:avLst/>
          </a:prstGeom>
          <a:noFill/>
        </p:spPr>
        <p:txBody>
          <a:bodyPr wrap="square" rtlCol="0">
            <a:spAutoFit/>
          </a:bodyPr>
          <a:p>
            <a:r>
              <a:rPr lang="en-US" altLang="zh-CN" sz="2400" b="1" dirty="0" smtClean="0"/>
              <a:t>2</a:t>
            </a:r>
            <a:r>
              <a:rPr lang="zh-CN" altLang="en-US" sz="2400" b="1" dirty="0" smtClean="0"/>
              <a:t>、特点</a:t>
            </a:r>
            <a:endParaRPr lang="zh-CN" altLang="en-US" sz="2400" b="1" dirty="0"/>
          </a:p>
        </p:txBody>
      </p:sp>
      <p:sp>
        <p:nvSpPr>
          <p:cNvPr id="7" name="文本框 6"/>
          <p:cNvSpPr txBox="1"/>
          <p:nvPr/>
        </p:nvSpPr>
        <p:spPr>
          <a:xfrm>
            <a:off x="2520950" y="2282190"/>
            <a:ext cx="1369695" cy="460375"/>
          </a:xfrm>
          <a:prstGeom prst="rect">
            <a:avLst/>
          </a:prstGeom>
          <a:noFill/>
        </p:spPr>
        <p:txBody>
          <a:bodyPr wrap="square" rtlCol="0">
            <a:spAutoFit/>
          </a:bodyPr>
          <a:p>
            <a:r>
              <a:rPr lang="en-US" altLang="zh-CN" sz="2400" b="1" dirty="0" smtClean="0"/>
              <a:t>3</a:t>
            </a:r>
            <a:r>
              <a:rPr lang="zh-CN" altLang="en-US" sz="2400" b="1" dirty="0" smtClean="0"/>
              <a:t>、形式</a:t>
            </a:r>
            <a:endParaRPr lang="zh-CN" altLang="en-US" sz="2400" b="1" dirty="0"/>
          </a:p>
        </p:txBody>
      </p:sp>
      <p:sp>
        <p:nvSpPr>
          <p:cNvPr id="8" name="文本框 7"/>
          <p:cNvSpPr txBox="1"/>
          <p:nvPr/>
        </p:nvSpPr>
        <p:spPr>
          <a:xfrm>
            <a:off x="335280" y="4147820"/>
            <a:ext cx="1755775" cy="460375"/>
          </a:xfrm>
          <a:prstGeom prst="rect">
            <a:avLst/>
          </a:prstGeom>
          <a:noFill/>
        </p:spPr>
        <p:txBody>
          <a:bodyPr wrap="square" rtlCol="0">
            <a:spAutoFit/>
          </a:bodyPr>
          <a:p>
            <a:r>
              <a:rPr lang="zh-CN" altLang="en-US" sz="2400" b="1" dirty="0" smtClean="0">
                <a:solidFill>
                  <a:srgbClr val="FF0000"/>
                </a:solidFill>
              </a:rPr>
              <a:t>文化的作用</a:t>
            </a:r>
            <a:endParaRPr lang="zh-CN" altLang="en-US" sz="2400" b="1" dirty="0">
              <a:solidFill>
                <a:srgbClr val="FF0000"/>
              </a:solidFill>
            </a:endParaRPr>
          </a:p>
        </p:txBody>
      </p:sp>
      <p:sp>
        <p:nvSpPr>
          <p:cNvPr id="9" name="左大括号 8"/>
          <p:cNvSpPr/>
          <p:nvPr/>
        </p:nvSpPr>
        <p:spPr>
          <a:xfrm>
            <a:off x="2371090" y="3160395"/>
            <a:ext cx="76200" cy="248539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1" name="文本框 10"/>
          <p:cNvSpPr txBox="1"/>
          <p:nvPr/>
        </p:nvSpPr>
        <p:spPr>
          <a:xfrm>
            <a:off x="2491474" y="3015243"/>
            <a:ext cx="1965277" cy="461665"/>
          </a:xfrm>
          <a:prstGeom prst="rect">
            <a:avLst/>
          </a:prstGeom>
          <a:noFill/>
        </p:spPr>
        <p:txBody>
          <a:bodyPr wrap="square" rtlCol="0">
            <a:spAutoFit/>
          </a:bodyPr>
          <a:p>
            <a:r>
              <a:rPr lang="en-US" altLang="zh-CN" sz="2400" b="1" dirty="0" smtClean="0"/>
              <a:t>1</a:t>
            </a:r>
            <a:r>
              <a:rPr lang="zh-CN" altLang="en-US" sz="2400" b="1" dirty="0" smtClean="0"/>
              <a:t>、精神力量</a:t>
            </a:r>
            <a:endParaRPr lang="zh-CN" altLang="en-US" sz="2400" b="1" dirty="0"/>
          </a:p>
        </p:txBody>
      </p:sp>
      <p:sp>
        <p:nvSpPr>
          <p:cNvPr id="14" name="文本框 13"/>
          <p:cNvSpPr txBox="1"/>
          <p:nvPr/>
        </p:nvSpPr>
        <p:spPr>
          <a:xfrm>
            <a:off x="2520950" y="3711575"/>
            <a:ext cx="1910715" cy="460375"/>
          </a:xfrm>
          <a:prstGeom prst="rect">
            <a:avLst/>
          </a:prstGeom>
          <a:noFill/>
        </p:spPr>
        <p:txBody>
          <a:bodyPr wrap="square" rtlCol="0">
            <a:spAutoFit/>
          </a:bodyPr>
          <a:p>
            <a:r>
              <a:rPr lang="en-US" altLang="zh-CN" sz="2400" b="1" dirty="0" smtClean="0"/>
              <a:t>2</a:t>
            </a:r>
            <a:r>
              <a:rPr lang="zh-CN" altLang="en-US" sz="2400" b="1" dirty="0" smtClean="0"/>
              <a:t>、相互影响</a:t>
            </a:r>
            <a:endParaRPr lang="zh-CN" altLang="en-US" sz="2400" b="1" dirty="0"/>
          </a:p>
        </p:txBody>
      </p:sp>
      <p:sp>
        <p:nvSpPr>
          <p:cNvPr id="15" name="文本框 14"/>
          <p:cNvSpPr txBox="1"/>
          <p:nvPr/>
        </p:nvSpPr>
        <p:spPr>
          <a:xfrm>
            <a:off x="2520950" y="4501515"/>
            <a:ext cx="2609850" cy="460375"/>
          </a:xfrm>
          <a:prstGeom prst="rect">
            <a:avLst/>
          </a:prstGeom>
          <a:noFill/>
        </p:spPr>
        <p:txBody>
          <a:bodyPr wrap="square" rtlCol="0">
            <a:spAutoFit/>
          </a:bodyPr>
          <a:p>
            <a:r>
              <a:rPr lang="en-US" altLang="zh-CN" sz="2400" b="1" dirty="0" smtClean="0"/>
              <a:t>3</a:t>
            </a:r>
            <a:r>
              <a:rPr lang="zh-CN" altLang="en-US" sz="2400" b="1" dirty="0" smtClean="0"/>
              <a:t>、相互交融</a:t>
            </a:r>
            <a:endParaRPr lang="zh-CN" altLang="en-US" sz="2400" b="1" dirty="0"/>
          </a:p>
        </p:txBody>
      </p:sp>
      <p:sp>
        <p:nvSpPr>
          <p:cNvPr id="17" name="文本框 16"/>
          <p:cNvSpPr txBox="1"/>
          <p:nvPr/>
        </p:nvSpPr>
        <p:spPr>
          <a:xfrm>
            <a:off x="2520684" y="5292152"/>
            <a:ext cx="3019406" cy="461665"/>
          </a:xfrm>
          <a:prstGeom prst="rect">
            <a:avLst/>
          </a:prstGeom>
          <a:noFill/>
        </p:spPr>
        <p:txBody>
          <a:bodyPr wrap="square" rtlCol="0">
            <a:spAutoFit/>
          </a:bodyPr>
          <a:p>
            <a:r>
              <a:rPr lang="en-US" altLang="zh-CN" sz="2400" b="1" dirty="0" smtClean="0"/>
              <a:t>4</a:t>
            </a:r>
            <a:r>
              <a:rPr lang="zh-CN" altLang="en-US" sz="2400" b="1" dirty="0" smtClean="0"/>
              <a:t>、文化与综合国力</a:t>
            </a:r>
            <a:endParaRPr lang="zh-CN" altLang="en-US" sz="2400" b="1" dirty="0"/>
          </a:p>
        </p:txBody>
      </p:sp>
      <p:sp>
        <p:nvSpPr>
          <p:cNvPr id="13" name="左大括号 12"/>
          <p:cNvSpPr/>
          <p:nvPr/>
        </p:nvSpPr>
        <p:spPr>
          <a:xfrm flipH="1">
            <a:off x="4571018" y="3908720"/>
            <a:ext cx="54575" cy="938811"/>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6" name="文本框 15"/>
          <p:cNvSpPr txBox="1"/>
          <p:nvPr/>
        </p:nvSpPr>
        <p:spPr>
          <a:xfrm>
            <a:off x="4843336" y="4172057"/>
            <a:ext cx="3480180" cy="461665"/>
          </a:xfrm>
          <a:prstGeom prst="rect">
            <a:avLst/>
          </a:prstGeom>
          <a:noFill/>
        </p:spPr>
        <p:txBody>
          <a:bodyPr wrap="square" rtlCol="0">
            <a:spAutoFit/>
          </a:bodyPr>
          <a:p>
            <a:r>
              <a:rPr lang="zh-CN" altLang="en-US" sz="2400" b="1" dirty="0" smtClean="0"/>
              <a:t>文化与政治经济的关系</a:t>
            </a:r>
            <a:endParaRPr lang="zh-CN" altLang="en-US" sz="2400" b="1" dirty="0"/>
          </a:p>
        </p:txBody>
      </p:sp>
      <p:sp>
        <p:nvSpPr>
          <p:cNvPr id="18" name="左大括号 17"/>
          <p:cNvSpPr/>
          <p:nvPr/>
        </p:nvSpPr>
        <p:spPr>
          <a:xfrm>
            <a:off x="5417534" y="5134211"/>
            <a:ext cx="122837" cy="776947"/>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9" name="文本框 18"/>
          <p:cNvSpPr txBox="1"/>
          <p:nvPr/>
        </p:nvSpPr>
        <p:spPr>
          <a:xfrm>
            <a:off x="5637530" y="5020310"/>
            <a:ext cx="916940" cy="460375"/>
          </a:xfrm>
          <a:prstGeom prst="rect">
            <a:avLst/>
          </a:prstGeom>
          <a:noFill/>
        </p:spPr>
        <p:txBody>
          <a:bodyPr wrap="square" rtlCol="0">
            <a:spAutoFit/>
          </a:bodyPr>
          <a:p>
            <a:r>
              <a:rPr lang="zh-CN" altLang="en-US" sz="2400" b="1" dirty="0" smtClean="0"/>
              <a:t>地位</a:t>
            </a:r>
            <a:endParaRPr lang="zh-CN" altLang="en-US" sz="2400" b="1" dirty="0"/>
          </a:p>
        </p:txBody>
      </p:sp>
      <p:sp>
        <p:nvSpPr>
          <p:cNvPr id="20" name="文本框 19"/>
          <p:cNvSpPr txBox="1"/>
          <p:nvPr/>
        </p:nvSpPr>
        <p:spPr>
          <a:xfrm>
            <a:off x="5637530" y="5607050"/>
            <a:ext cx="986155" cy="460375"/>
          </a:xfrm>
          <a:prstGeom prst="rect">
            <a:avLst/>
          </a:prstGeom>
          <a:noFill/>
        </p:spPr>
        <p:txBody>
          <a:bodyPr wrap="square" rtlCol="0">
            <a:spAutoFit/>
          </a:bodyPr>
          <a:p>
            <a:r>
              <a:rPr lang="zh-CN" altLang="en-US" sz="2400" b="1" dirty="0" smtClean="0"/>
              <a:t>应对</a:t>
            </a:r>
            <a:endParaRPr lang="zh-CN"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heckerboard(across)">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heckerboard(across)">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checkerboard(across)">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checkerboard(across)">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checkerboard(across)">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checkerboard(across)">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checkerboard(across)">
                                      <p:cBhvr>
                                        <p:cTn id="8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p:bldP spid="8" grpId="0"/>
      <p:bldP spid="9" grpId="0" animBg="1"/>
      <p:bldP spid="11" grpId="0"/>
      <p:bldP spid="14" grpId="0"/>
      <p:bldP spid="15" grpId="0"/>
      <p:bldP spid="13" grpId="0" animBg="1"/>
      <p:bldP spid="16" grpId="0"/>
      <p:bldP spid="17" grpId="0"/>
      <p:bldP spid="18" grpId="0" animBg="1"/>
      <p:bldP spid="19" grpId="0"/>
      <p:bldP spid="2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Picture 4" descr="图片2"/>
          <p:cNvPicPr>
            <a:picLocks noChangeAspect="1"/>
          </p:cNvPicPr>
          <p:nvPr/>
        </p:nvPicPr>
        <p:blipFill>
          <a:blip r:embed="rId1"/>
          <a:stretch>
            <a:fillRect/>
          </a:stretch>
        </p:blipFill>
        <p:spPr>
          <a:xfrm>
            <a:off x="-24130" y="5363210"/>
            <a:ext cx="12240260" cy="1504315"/>
          </a:xfrm>
          <a:prstGeom prst="rect">
            <a:avLst/>
          </a:prstGeom>
          <a:noFill/>
          <a:ln w="9525">
            <a:noFill/>
          </a:ln>
        </p:spPr>
      </p:pic>
      <p:sp>
        <p:nvSpPr>
          <p:cNvPr id="3" name="文本框 2"/>
          <p:cNvSpPr txBox="1"/>
          <p:nvPr/>
        </p:nvSpPr>
        <p:spPr>
          <a:xfrm>
            <a:off x="2510790" y="1324610"/>
            <a:ext cx="6944360" cy="2306955"/>
          </a:xfrm>
          <a:prstGeom prst="rect">
            <a:avLst/>
          </a:prstGeom>
          <a:noFill/>
        </p:spPr>
        <p:txBody>
          <a:bodyPr wrap="square" rtlCol="0">
            <a:spAutoFit/>
            <a:scene3d>
              <a:camera prst="perspectiveContrastingLeftFacing"/>
              <a:lightRig rig="threePt" dir="t"/>
            </a:scene3d>
          </a:bodyPr>
          <a:p>
            <a:r>
              <a:rPr lang="zh-CN" altLang="en-US" sz="7200">
                <a:solidFill>
                  <a:srgbClr val="0000FF"/>
                </a:solidFill>
                <a:effectLst>
                  <a:glow rad="63500">
                    <a:schemeClr val="accent1">
                      <a:satMod val="175000"/>
                      <a:alpha val="40000"/>
                    </a:schemeClr>
                  </a:glow>
                </a:effectLst>
              </a:rPr>
              <a:t>谢谢各位专家指导！！！！！！</a:t>
            </a:r>
            <a:endParaRPr lang="zh-CN" altLang="en-US" sz="7200">
              <a:solidFill>
                <a:srgbClr val="0000FF"/>
              </a:solidFill>
              <a:effectLst>
                <a:glow rad="63500">
                  <a:schemeClr val="accent1">
                    <a:satMod val="175000"/>
                    <a:alpha val="40000"/>
                  </a:schemeClr>
                </a:glo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1605" y="-106045"/>
            <a:ext cx="3145155" cy="706755"/>
          </a:xfrm>
          <a:prstGeom prst="rect">
            <a:avLst/>
          </a:prstGeom>
          <a:noFill/>
        </p:spPr>
        <p:txBody>
          <a:bodyPr wrap="square" rtlCol="0">
            <a:spAutoFit/>
          </a:bodyPr>
          <a:p>
            <a:r>
              <a:rPr lang="zh-CN" altLang="en-US" sz="4000" b="1"/>
              <a:t>【自主复习】</a:t>
            </a:r>
            <a:endParaRPr lang="zh-CN" altLang="en-US" sz="4000" b="1"/>
          </a:p>
        </p:txBody>
      </p:sp>
      <p:sp>
        <p:nvSpPr>
          <p:cNvPr id="3" name="文本框 2"/>
          <p:cNvSpPr txBox="1"/>
          <p:nvPr/>
        </p:nvSpPr>
        <p:spPr>
          <a:xfrm>
            <a:off x="-8890" y="292100"/>
            <a:ext cx="12209780" cy="6554470"/>
          </a:xfrm>
          <a:prstGeom prst="rect">
            <a:avLst/>
          </a:prstGeom>
          <a:noFill/>
        </p:spPr>
        <p:txBody>
          <a:bodyPr wrap="square" rtlCol="0">
            <a:spAutoFit/>
          </a:bodyPr>
          <a:p>
            <a:pPr fontAlgn="auto">
              <a:lnSpc>
                <a:spcPct val="150000"/>
              </a:lnSpc>
            </a:pPr>
            <a:r>
              <a:rPr lang="zh-CN" altLang="en-US" sz="2800" b="1"/>
              <a:t>考点1：文化的内涵与社会作用</a:t>
            </a:r>
            <a:endParaRPr lang="zh-CN" altLang="en-US" sz="2800" b="1"/>
          </a:p>
          <a:p>
            <a:pPr fontAlgn="auto">
              <a:lnSpc>
                <a:spcPct val="150000"/>
              </a:lnSpc>
            </a:pPr>
            <a:r>
              <a:rPr lang="zh-CN" altLang="en-US" sz="2800" b="1"/>
              <a:t>1、文化的内涵：文化是相对于经济、政治而言的</a:t>
            </a:r>
            <a:r>
              <a:rPr lang="zh-CN" altLang="en-US" sz="2800" b="1" u="sng">
                <a:solidFill>
                  <a:srgbClr val="FF0000"/>
                </a:solidFill>
              </a:rPr>
              <a:t>人类全部精神活动及其产品</a:t>
            </a:r>
            <a:r>
              <a:rPr lang="zh-CN" altLang="en-US" sz="2800" b="1"/>
              <a:t>。其中，既包括</a:t>
            </a:r>
            <a:r>
              <a:rPr lang="zh-CN" altLang="en-US" sz="2800" b="1" u="sng">
                <a:solidFill>
                  <a:srgbClr val="FF0000"/>
                </a:solidFill>
              </a:rPr>
              <a:t>世界观、人生观、价值观</a:t>
            </a:r>
            <a:r>
              <a:rPr lang="zh-CN" altLang="en-US" sz="2800" b="1"/>
              <a:t>等具有</a:t>
            </a:r>
            <a:r>
              <a:rPr lang="zh-CN" altLang="en-US" sz="2800" b="1" u="sng">
                <a:solidFill>
                  <a:srgbClr val="FF0000"/>
                </a:solidFill>
              </a:rPr>
              <a:t>意识形态性质</a:t>
            </a:r>
            <a:r>
              <a:rPr lang="zh-CN" altLang="en-US" sz="2800" b="1"/>
              <a:t>的部分，又包括自然科学、技术、语言和文字等</a:t>
            </a:r>
            <a:r>
              <a:rPr lang="zh-CN" altLang="en-US" sz="2800" b="1" u="sng">
                <a:solidFill>
                  <a:srgbClr val="FF0000"/>
                </a:solidFill>
              </a:rPr>
              <a:t>非意识形态</a:t>
            </a:r>
            <a:r>
              <a:rPr lang="zh-CN" altLang="en-US" sz="2800" b="1"/>
              <a:t>的部分。</a:t>
            </a:r>
            <a:endParaRPr lang="zh-CN" altLang="en-US" sz="2800" b="1"/>
          </a:p>
          <a:p>
            <a:pPr fontAlgn="auto">
              <a:lnSpc>
                <a:spcPct val="150000"/>
              </a:lnSpc>
            </a:pPr>
            <a:r>
              <a:rPr lang="zh-CN" altLang="en-US" sz="2800" b="1"/>
              <a:t>2、文化的特点：</a:t>
            </a:r>
            <a:endParaRPr lang="zh-CN" altLang="en-US" sz="2800" b="1"/>
          </a:p>
          <a:p>
            <a:pPr fontAlgn="auto">
              <a:lnSpc>
                <a:spcPct val="150000"/>
              </a:lnSpc>
            </a:pPr>
            <a:r>
              <a:rPr lang="zh-CN" altLang="en-US" sz="2800" b="1"/>
              <a:t>①文化是</a:t>
            </a:r>
            <a:r>
              <a:rPr lang="zh-CN" altLang="en-US" sz="2800" b="1" u="sng">
                <a:solidFill>
                  <a:srgbClr val="FF0000"/>
                </a:solidFill>
              </a:rPr>
              <a:t>人类社会</a:t>
            </a:r>
            <a:r>
              <a:rPr lang="zh-CN" altLang="en-US" sz="2800" b="1"/>
              <a:t>特有的现象。文化由人所创造、为人所特有，是人类</a:t>
            </a:r>
            <a:r>
              <a:rPr lang="zh-CN" altLang="en-US" sz="2800" b="1" u="sng">
                <a:solidFill>
                  <a:srgbClr val="FF0000"/>
                </a:solidFill>
              </a:rPr>
              <a:t>社会实践</a:t>
            </a:r>
            <a:r>
              <a:rPr lang="zh-CN" altLang="en-US" sz="2800" b="1"/>
              <a:t>的产物。 </a:t>
            </a:r>
            <a:endParaRPr lang="zh-CN" altLang="en-US" sz="2800" b="1"/>
          </a:p>
          <a:p>
            <a:pPr fontAlgn="auto">
              <a:lnSpc>
                <a:spcPct val="150000"/>
              </a:lnSpc>
            </a:pPr>
            <a:r>
              <a:rPr lang="zh-CN" altLang="en-US" sz="2800" b="1"/>
              <a:t>②每个人的文化素养</a:t>
            </a:r>
            <a:r>
              <a:rPr lang="zh-CN" altLang="en-US" sz="2800" b="1" u="sng">
                <a:solidFill>
                  <a:srgbClr val="FF0000"/>
                </a:solidFill>
              </a:rPr>
              <a:t>不是天生的</a:t>
            </a:r>
            <a:r>
              <a:rPr lang="zh-CN" altLang="en-US" sz="2800" b="1"/>
              <a:t>，是通过对社会生活的体验，特别是通过参与文化活动、</a:t>
            </a:r>
            <a:r>
              <a:rPr lang="zh-CN" altLang="en-US" sz="2800" b="1" u="sng">
                <a:solidFill>
                  <a:srgbClr val="FF0000"/>
                </a:solidFill>
              </a:rPr>
              <a:t>接受文化知识教育</a:t>
            </a:r>
            <a:r>
              <a:rPr lang="zh-CN" altLang="en-US" sz="2800" b="1"/>
              <a:t>而逐步培养出来的。</a:t>
            </a:r>
            <a:endParaRPr lang="zh-CN" altLang="en-US" sz="2800" b="1"/>
          </a:p>
          <a:p>
            <a:pPr fontAlgn="auto">
              <a:lnSpc>
                <a:spcPct val="150000"/>
              </a:lnSpc>
            </a:pPr>
            <a:r>
              <a:rPr lang="zh-CN" altLang="en-US" sz="2800" b="1"/>
              <a:t>③人们的精神活动离不开</a:t>
            </a:r>
            <a:r>
              <a:rPr lang="zh-CN" altLang="en-US" sz="2800" b="1" u="sng">
                <a:solidFill>
                  <a:srgbClr val="FF0000"/>
                </a:solidFill>
              </a:rPr>
              <a:t>物质活动</a:t>
            </a:r>
            <a:r>
              <a:rPr lang="zh-CN" altLang="en-US" sz="2800" b="1"/>
              <a:t>，精神产品也凝结在一定的</a:t>
            </a:r>
            <a:r>
              <a:rPr lang="zh-CN" altLang="en-US" sz="2800" b="1" u="sng">
                <a:solidFill>
                  <a:srgbClr val="FF0000"/>
                </a:solidFill>
              </a:rPr>
              <a:t>物质载体</a:t>
            </a:r>
            <a:r>
              <a:rPr lang="zh-CN" altLang="en-US" sz="2800" b="1"/>
              <a:t>之中。</a:t>
            </a:r>
            <a:endParaRPr lang="zh-CN" altLang="en-US" sz="28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25" y="92710"/>
            <a:ext cx="12162155" cy="6323965"/>
          </a:xfrm>
          <a:prstGeom prst="rect">
            <a:avLst/>
          </a:prstGeom>
          <a:noFill/>
        </p:spPr>
        <p:txBody>
          <a:bodyPr wrap="square" rtlCol="0">
            <a:spAutoFit/>
          </a:bodyPr>
          <a:p>
            <a:pPr fontAlgn="auto">
              <a:lnSpc>
                <a:spcPts val="5400"/>
              </a:lnSpc>
            </a:pPr>
            <a:r>
              <a:rPr lang="zh-CN" altLang="en-US" sz="3200" b="1"/>
              <a:t>3、形式:文化具有非常丰富的形式</a:t>
            </a:r>
            <a:endParaRPr lang="zh-CN" altLang="en-US" sz="3200" b="1"/>
          </a:p>
          <a:p>
            <a:pPr fontAlgn="auto">
              <a:lnSpc>
                <a:spcPts val="5400"/>
              </a:lnSpc>
            </a:pPr>
            <a:r>
              <a:rPr lang="zh-CN" altLang="en-US" sz="3200" b="1"/>
              <a:t>（1）如思想、理论、信念、信仰、道德、教育、科学、文学、艺术等属于文化。(静态形式)</a:t>
            </a:r>
            <a:endParaRPr lang="zh-CN" altLang="en-US" sz="3200" b="1"/>
          </a:p>
          <a:p>
            <a:pPr fontAlgn="auto">
              <a:lnSpc>
                <a:spcPts val="5400"/>
              </a:lnSpc>
            </a:pPr>
            <a:r>
              <a:rPr lang="zh-CN" altLang="en-US" sz="3200" b="1"/>
              <a:t>（2）人们进行这种精神性的</a:t>
            </a:r>
            <a:r>
              <a:rPr lang="zh-CN" altLang="en-US" sz="3200" b="1" u="sng">
                <a:solidFill>
                  <a:srgbClr val="FF0000"/>
                </a:solidFill>
              </a:rPr>
              <a:t>生产、传播、学习、积累</a:t>
            </a:r>
            <a:r>
              <a:rPr lang="zh-CN" altLang="en-US" sz="3200" b="1"/>
              <a:t> 的过程，都是文化活动(动态形式)。</a:t>
            </a:r>
            <a:endParaRPr lang="zh-CN" altLang="en-US" sz="3200" b="1"/>
          </a:p>
          <a:p>
            <a:pPr fontAlgn="auto">
              <a:lnSpc>
                <a:spcPts val="5400"/>
              </a:lnSpc>
            </a:pPr>
            <a:r>
              <a:rPr lang="en-US" altLang="zh-CN" sz="3200" b="1"/>
              <a:t>4</a:t>
            </a:r>
            <a:r>
              <a:rPr lang="zh-CN" altLang="en-US" sz="3200" b="1"/>
              <a:t>、文化的社会作用：</a:t>
            </a:r>
            <a:r>
              <a:rPr lang="zh-CN" altLang="en-US" sz="3200" b="1" u="sng">
                <a:solidFill>
                  <a:srgbClr val="FF0000"/>
                </a:solidFill>
              </a:rPr>
              <a:t>文化兴国运兴，文化强民族强</a:t>
            </a:r>
            <a:r>
              <a:rPr lang="zh-CN" altLang="en-US" sz="3200" b="1"/>
              <a:t>。文化作为一种</a:t>
            </a:r>
            <a:r>
              <a:rPr lang="zh-CN" altLang="en-US" sz="3200" b="1" u="sng">
                <a:solidFill>
                  <a:srgbClr val="FF0000"/>
                </a:solidFill>
              </a:rPr>
              <a:t>精神力量</a:t>
            </a:r>
            <a:r>
              <a:rPr lang="zh-CN" altLang="en-US" sz="3200" b="1"/>
              <a:t>，能够在人们认识世界、改造世界的过程中</a:t>
            </a:r>
            <a:r>
              <a:rPr lang="zh-CN" altLang="en-US" sz="3200" b="1" u="sng">
                <a:solidFill>
                  <a:srgbClr val="FF0000"/>
                </a:solidFill>
              </a:rPr>
              <a:t>转化为物质力量</a:t>
            </a:r>
            <a:r>
              <a:rPr lang="zh-CN" altLang="en-US" sz="3200" b="1"/>
              <a:t>，对社会发展产生深刻的影响。这种影响，不仅表现在</a:t>
            </a:r>
            <a:r>
              <a:rPr lang="zh-CN" altLang="en-US" sz="3200" b="1" u="sng">
                <a:solidFill>
                  <a:srgbClr val="FF0000"/>
                </a:solidFill>
              </a:rPr>
              <a:t>个人的成长历程中</a:t>
            </a:r>
            <a:r>
              <a:rPr lang="zh-CN" altLang="en-US" sz="3200" b="1"/>
              <a:t>，而且表现在民族和国家的历史中。</a:t>
            </a:r>
            <a:endParaRPr lang="zh-CN" altLang="en-US" sz="32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8100" y="33020"/>
            <a:ext cx="11459845" cy="6657340"/>
          </a:xfrm>
          <a:prstGeom prst="rect">
            <a:avLst/>
          </a:prstGeom>
          <a:noFill/>
        </p:spPr>
        <p:txBody>
          <a:bodyPr wrap="square" rtlCol="0">
            <a:spAutoFit/>
          </a:bodyPr>
          <a:p>
            <a:pPr fontAlgn="auto">
              <a:lnSpc>
                <a:spcPts val="3200"/>
              </a:lnSpc>
            </a:pPr>
            <a:r>
              <a:rPr lang="zh-CN" altLang="en-US" sz="2400" b="1"/>
              <a:t>考点2：文化与经济、政治的关系</a:t>
            </a:r>
            <a:endParaRPr lang="zh-CN" altLang="en-US" sz="2400" b="1"/>
          </a:p>
          <a:p>
            <a:pPr fontAlgn="auto">
              <a:lnSpc>
                <a:spcPts val="3200"/>
              </a:lnSpc>
            </a:pPr>
            <a:r>
              <a:rPr lang="zh-CN" altLang="en-US" sz="2400" b="1"/>
              <a:t>1、相互影响：在经济的基础上</a:t>
            </a:r>
            <a:endParaRPr lang="zh-CN" altLang="en-US" sz="2400" b="1"/>
          </a:p>
          <a:p>
            <a:pPr fontAlgn="auto">
              <a:lnSpc>
                <a:spcPts val="3200"/>
              </a:lnSpc>
            </a:pPr>
            <a:r>
              <a:rPr lang="zh-CN" altLang="en-US" sz="2400" b="1"/>
              <a:t>①一定的文化由一定的</a:t>
            </a:r>
            <a:r>
              <a:rPr lang="zh-CN" altLang="en-US" sz="2400" b="1" u="sng">
                <a:solidFill>
                  <a:srgbClr val="FF0000"/>
                </a:solidFill>
              </a:rPr>
              <a:t>经济、政治所决定</a:t>
            </a:r>
            <a:r>
              <a:rPr lang="zh-CN" altLang="en-US" sz="2400" b="1"/>
              <a:t>，又</a:t>
            </a:r>
            <a:r>
              <a:rPr lang="zh-CN" altLang="en-US" sz="2400" b="1" u="sng">
                <a:solidFill>
                  <a:srgbClr val="FF0000"/>
                </a:solidFill>
              </a:rPr>
              <a:t>反作用于</a:t>
            </a:r>
            <a:r>
              <a:rPr lang="zh-CN" altLang="en-US" sz="2400" b="1"/>
              <a:t>一定的政治、经济，给予政治、经济以重大影响。</a:t>
            </a:r>
            <a:endParaRPr lang="zh-CN" altLang="en-US" sz="2400" b="1"/>
          </a:p>
          <a:p>
            <a:pPr fontAlgn="auto">
              <a:lnSpc>
                <a:spcPts val="3200"/>
              </a:lnSpc>
            </a:pPr>
            <a:r>
              <a:rPr lang="zh-CN" altLang="en-US" sz="2400" b="1"/>
              <a:t>②</a:t>
            </a:r>
            <a:r>
              <a:rPr lang="zh-CN" altLang="en-US" sz="2400" b="1" u="sng">
                <a:solidFill>
                  <a:srgbClr val="FF0000"/>
                </a:solidFill>
              </a:rPr>
              <a:t>不同</a:t>
            </a:r>
            <a:r>
              <a:rPr lang="zh-CN" altLang="en-US" sz="2400" b="1"/>
              <a:t>的文化，对经济、政治的</a:t>
            </a:r>
            <a:r>
              <a:rPr lang="zh-CN" altLang="en-US" sz="2400" b="1" u="sng">
                <a:solidFill>
                  <a:srgbClr val="FF0000"/>
                </a:solidFill>
              </a:rPr>
              <a:t>影响不同</a:t>
            </a:r>
            <a:r>
              <a:rPr lang="zh-CN" altLang="en-US" sz="2400" b="1"/>
              <a:t>，对社会发展的作用也不同，先进的、健康的文化会</a:t>
            </a:r>
            <a:r>
              <a:rPr lang="zh-CN" altLang="en-US" sz="2400" b="1" u="sng">
                <a:solidFill>
                  <a:srgbClr val="FF0000"/>
                </a:solidFill>
              </a:rPr>
              <a:t>促进</a:t>
            </a:r>
            <a:r>
              <a:rPr lang="zh-CN" altLang="en-US" sz="2400" b="1"/>
              <a:t>社会的发展，</a:t>
            </a:r>
            <a:r>
              <a:rPr lang="zh-CN" altLang="en-US" sz="2400" b="1" u="sng">
                <a:solidFill>
                  <a:srgbClr val="FF0000"/>
                </a:solidFill>
              </a:rPr>
              <a:t>落后的、腐朽</a:t>
            </a:r>
            <a:r>
              <a:rPr lang="zh-CN" altLang="en-US" sz="2400" b="1"/>
              <a:t>的文化则会</a:t>
            </a:r>
            <a:r>
              <a:rPr lang="zh-CN" altLang="en-US" sz="2400" b="1" u="sng">
                <a:solidFill>
                  <a:srgbClr val="FF0000"/>
                </a:solidFill>
              </a:rPr>
              <a:t>阻碍</a:t>
            </a:r>
            <a:r>
              <a:rPr lang="zh-CN" altLang="en-US" sz="2400" b="1"/>
              <a:t>社会的发展。</a:t>
            </a:r>
            <a:endParaRPr lang="zh-CN" altLang="en-US" sz="2400" b="1"/>
          </a:p>
          <a:p>
            <a:pPr fontAlgn="auto">
              <a:lnSpc>
                <a:spcPts val="3200"/>
              </a:lnSpc>
            </a:pPr>
            <a:r>
              <a:rPr lang="zh-CN" altLang="en-US" sz="2400" b="1"/>
              <a:t>2、相互交融：在时代发展的进程中</a:t>
            </a:r>
            <a:endParaRPr lang="zh-CN" altLang="en-US" sz="2400" b="1"/>
          </a:p>
          <a:p>
            <a:pPr fontAlgn="auto">
              <a:lnSpc>
                <a:spcPts val="3200"/>
              </a:lnSpc>
            </a:pPr>
            <a:r>
              <a:rPr lang="zh-CN" altLang="en-US" sz="2400" b="1"/>
              <a:t>①文化与</a:t>
            </a:r>
            <a:r>
              <a:rPr lang="zh-CN" altLang="en-US" sz="2400" b="1" u="sng">
                <a:solidFill>
                  <a:srgbClr val="FF0000"/>
                </a:solidFill>
              </a:rPr>
              <a:t>经济</a:t>
            </a:r>
            <a:r>
              <a:rPr lang="zh-CN" altLang="en-US" sz="2400" b="1"/>
              <a:t>相互交融。在经济发展中，</a:t>
            </a:r>
            <a:r>
              <a:rPr lang="zh-CN" altLang="en-US" sz="2400" b="1" u="sng">
                <a:solidFill>
                  <a:srgbClr val="FF0000"/>
                </a:solidFill>
              </a:rPr>
              <a:t>科学技术</a:t>
            </a:r>
            <a:r>
              <a:rPr lang="zh-CN" altLang="en-US" sz="2400" b="1"/>
              <a:t>的作用越来越重要。发展教育事业、培养各种高素质人才、提高劳动者素质，对</a:t>
            </a:r>
            <a:r>
              <a:rPr lang="zh-CN" altLang="en-US" sz="2400" b="1" u="sng">
                <a:solidFill>
                  <a:srgbClr val="FF0000"/>
                </a:solidFill>
              </a:rPr>
              <a:t>推动经济建设</a:t>
            </a:r>
            <a:r>
              <a:rPr lang="zh-CN" altLang="en-US" sz="2400" b="1"/>
              <a:t>的作用越来越重要。文化产业快速发展，文化消费更加丰富，</a:t>
            </a:r>
            <a:r>
              <a:rPr lang="zh-CN" altLang="en-US" sz="2400" b="1" u="sng">
                <a:solidFill>
                  <a:srgbClr val="FF0000"/>
                </a:solidFill>
              </a:rPr>
              <a:t>文化生产力</a:t>
            </a:r>
            <a:r>
              <a:rPr lang="zh-CN" altLang="en-US" sz="2400" b="1"/>
              <a:t>在现代经济的总体格局中的作用越来越突出。</a:t>
            </a:r>
            <a:endParaRPr lang="zh-CN" altLang="en-US" sz="2400" b="1"/>
          </a:p>
          <a:p>
            <a:pPr fontAlgn="auto">
              <a:lnSpc>
                <a:spcPts val="3200"/>
              </a:lnSpc>
            </a:pPr>
            <a:r>
              <a:rPr lang="zh-CN" altLang="en-US" sz="2400" b="1"/>
              <a:t>②文化与</a:t>
            </a:r>
            <a:r>
              <a:rPr lang="zh-CN" altLang="en-US" sz="2400" b="1" u="sng">
                <a:solidFill>
                  <a:srgbClr val="FF0000"/>
                </a:solidFill>
              </a:rPr>
              <a:t>政治</a:t>
            </a:r>
            <a:r>
              <a:rPr lang="zh-CN" altLang="en-US" sz="2400" b="1"/>
              <a:t>相互交融。随着</a:t>
            </a:r>
            <a:r>
              <a:rPr lang="zh-CN" altLang="en-US" sz="2400" b="1" u="sng">
                <a:solidFill>
                  <a:srgbClr val="FF0000"/>
                </a:solidFill>
              </a:rPr>
              <a:t>民主和法治建设</a:t>
            </a:r>
            <a:r>
              <a:rPr lang="zh-CN" altLang="en-US" sz="2400" b="1"/>
              <a:t>的发展，人们为了参与政治生活，需要更高的文化素养。世界正处于大发展大变革大调整时期，和平发展大势不可逆转，但一些奉行霸权主义的国家，借助文化渗透的方式，竭力推销自己的价值观念，企图削弱和取代别国的民族文化，以推行强权政治。这使世界范围内</a:t>
            </a:r>
            <a:r>
              <a:rPr lang="zh-CN" altLang="en-US" sz="2400" b="1" u="sng">
                <a:solidFill>
                  <a:srgbClr val="FF0000"/>
                </a:solidFill>
              </a:rPr>
              <a:t>反对文化霸权主义的斗争</a:t>
            </a:r>
            <a:r>
              <a:rPr lang="zh-CN" altLang="en-US" sz="2400" b="1"/>
              <a:t>，成为当代国际政治斗争的重要内容。</a:t>
            </a:r>
            <a:endParaRPr lang="zh-CN" altLang="en-US" sz="24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25" y="43815"/>
            <a:ext cx="12152630" cy="6439535"/>
          </a:xfrm>
          <a:prstGeom prst="rect">
            <a:avLst/>
          </a:prstGeom>
          <a:noFill/>
        </p:spPr>
        <p:txBody>
          <a:bodyPr wrap="square" rtlCol="0">
            <a:spAutoFit/>
          </a:bodyPr>
          <a:p>
            <a:pPr fontAlgn="auto">
              <a:lnSpc>
                <a:spcPts val="4700"/>
              </a:lnSpc>
            </a:pPr>
            <a:r>
              <a:rPr lang="zh-CN" altLang="en-US" sz="3200" b="1"/>
              <a:t>考点3：文化与综合国力</a:t>
            </a:r>
            <a:endParaRPr lang="zh-CN" altLang="en-US" sz="3200" b="1"/>
          </a:p>
          <a:p>
            <a:pPr fontAlgn="auto">
              <a:lnSpc>
                <a:spcPts val="5600"/>
              </a:lnSpc>
            </a:pPr>
            <a:r>
              <a:rPr lang="zh-CN" altLang="en-US" sz="2800" b="1"/>
              <a:t>1、文化在综合国力中的地位和作用：当今世界，各国之间综合国力竞争日趋激烈，文化越来越成为</a:t>
            </a:r>
            <a:r>
              <a:rPr lang="zh-CN" altLang="en-US" sz="2800" b="1" u="sng">
                <a:solidFill>
                  <a:srgbClr val="FF0000"/>
                </a:solidFill>
              </a:rPr>
              <a:t>民族凝聚力和创造力的重要源泉</a:t>
            </a:r>
            <a:r>
              <a:rPr lang="zh-CN" altLang="en-US" sz="2800" b="1"/>
              <a:t>，越来越成为</a:t>
            </a:r>
            <a:r>
              <a:rPr lang="zh-CN" altLang="en-US" sz="2800" b="1" u="sng">
                <a:solidFill>
                  <a:srgbClr val="FF0000"/>
                </a:solidFill>
              </a:rPr>
              <a:t>经济社会发展的重要支撑</a:t>
            </a:r>
            <a:r>
              <a:rPr lang="zh-CN" altLang="en-US" sz="2800" b="1"/>
              <a:t>，越来越成为综合国力竞争的</a:t>
            </a:r>
            <a:r>
              <a:rPr lang="zh-CN" altLang="en-US" sz="2800" b="1" u="sng">
                <a:solidFill>
                  <a:srgbClr val="FF0000"/>
                </a:solidFill>
              </a:rPr>
              <a:t>重要因素</a:t>
            </a:r>
            <a:r>
              <a:rPr lang="zh-CN" altLang="en-US" sz="2800" b="1"/>
              <a:t>。对于发展中国家来说，文化是综合国力竞争中维护国家利益和安全的重要</a:t>
            </a:r>
            <a:r>
              <a:rPr lang="zh-CN" altLang="en-US" sz="2800" b="1" u="sng">
                <a:solidFill>
                  <a:srgbClr val="FF0000"/>
                </a:solidFill>
              </a:rPr>
              <a:t>精神武器</a:t>
            </a:r>
            <a:r>
              <a:rPr lang="zh-CN" altLang="en-US" sz="2800" b="1"/>
              <a:t>。</a:t>
            </a:r>
            <a:endParaRPr lang="zh-CN" altLang="en-US" sz="2800" b="1"/>
          </a:p>
          <a:p>
            <a:pPr fontAlgn="auto">
              <a:lnSpc>
                <a:spcPts val="5600"/>
              </a:lnSpc>
            </a:pPr>
            <a:r>
              <a:rPr lang="zh-CN" altLang="en-US" sz="2800" b="1"/>
              <a:t>2、我国如何应对文化发展方面的严峻挑战？我国是世界上最大的发展中国家，要在激烈的国际竞争中立于不败之地，必须把文化建设作为社会主义现代化建设的</a:t>
            </a:r>
            <a:r>
              <a:rPr lang="zh-CN" altLang="en-US" sz="2800" b="1" u="sng">
                <a:solidFill>
                  <a:srgbClr val="FF0000"/>
                </a:solidFill>
              </a:rPr>
              <a:t>重要战略任务</a:t>
            </a:r>
            <a:r>
              <a:rPr lang="zh-CN" altLang="en-US" sz="2800" b="1"/>
              <a:t>，增强</a:t>
            </a:r>
            <a:r>
              <a:rPr lang="zh-CN" altLang="en-US" sz="2800" b="1" u="sng">
                <a:solidFill>
                  <a:srgbClr val="FF0000"/>
                </a:solidFill>
              </a:rPr>
              <a:t>全民族文化创造活力</a:t>
            </a:r>
            <a:r>
              <a:rPr lang="zh-CN" altLang="en-US" sz="2800" b="1"/>
              <a:t>，提高国家</a:t>
            </a:r>
            <a:r>
              <a:rPr lang="zh-CN" altLang="en-US" sz="2800" b="1" u="sng">
                <a:solidFill>
                  <a:srgbClr val="FF0000"/>
                </a:solidFill>
              </a:rPr>
              <a:t>文化软实力</a:t>
            </a:r>
            <a:r>
              <a:rPr lang="zh-CN" altLang="en-US" sz="2800" b="1"/>
              <a:t>，为经济建设提供</a:t>
            </a:r>
            <a:r>
              <a:rPr lang="zh-CN" altLang="en-US" sz="2800" b="1" u="sng">
                <a:solidFill>
                  <a:srgbClr val="FF0000"/>
                </a:solidFill>
              </a:rPr>
              <a:t>正确的方向保证、不竭的精神动力和强大的智力支持</a:t>
            </a:r>
            <a:r>
              <a:rPr lang="zh-CN" altLang="en-US" sz="2800" b="1"/>
              <a:t>。</a:t>
            </a:r>
            <a:endParaRPr lang="zh-CN" altLang="en-US" sz="28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495" y="68580"/>
            <a:ext cx="5041900" cy="521970"/>
          </a:xfrm>
          <a:prstGeom prst="rect">
            <a:avLst/>
          </a:prstGeom>
          <a:noFill/>
        </p:spPr>
        <p:txBody>
          <a:bodyPr wrap="square" rtlCol="0">
            <a:spAutoFit/>
          </a:bodyPr>
          <a:p>
            <a:r>
              <a:rPr lang="zh-CN" altLang="en-US" sz="2800" b="1"/>
              <a:t>【合作探究、重点难点突破】</a:t>
            </a:r>
            <a:endParaRPr lang="zh-CN" altLang="en-US" sz="2800" b="1"/>
          </a:p>
        </p:txBody>
      </p:sp>
      <p:sp>
        <p:nvSpPr>
          <p:cNvPr id="3" name="文本框 2"/>
          <p:cNvSpPr txBox="1"/>
          <p:nvPr/>
        </p:nvSpPr>
        <p:spPr>
          <a:xfrm>
            <a:off x="205740" y="717550"/>
            <a:ext cx="5167630" cy="521970"/>
          </a:xfrm>
          <a:prstGeom prst="rect">
            <a:avLst/>
          </a:prstGeom>
          <a:noFill/>
        </p:spPr>
        <p:txBody>
          <a:bodyPr wrap="square" rtlCol="0">
            <a:spAutoFit/>
          </a:bodyPr>
          <a:p>
            <a:r>
              <a:rPr lang="zh-CN" altLang="en-US" sz="2800" b="1">
                <a:solidFill>
                  <a:srgbClr val="FF0000"/>
                </a:solidFill>
                <a:sym typeface="+mn-ea"/>
              </a:rPr>
              <a:t>探究点一：文化的内涵、特点</a:t>
            </a:r>
            <a:endParaRPr lang="zh-CN" altLang="en-US" sz="2800"/>
          </a:p>
        </p:txBody>
      </p:sp>
      <p:sp>
        <p:nvSpPr>
          <p:cNvPr id="4" name="文本框 3"/>
          <p:cNvSpPr txBox="1"/>
          <p:nvPr/>
        </p:nvSpPr>
        <p:spPr>
          <a:xfrm>
            <a:off x="23495" y="1239520"/>
            <a:ext cx="12182475" cy="5262245"/>
          </a:xfrm>
          <a:prstGeom prst="rect">
            <a:avLst/>
          </a:prstGeom>
          <a:noFill/>
        </p:spPr>
        <p:txBody>
          <a:bodyPr wrap="square" rtlCol="0">
            <a:spAutoFit/>
          </a:bodyPr>
          <a:p>
            <a:pPr fontAlgn="auto">
              <a:lnSpc>
                <a:spcPct val="150000"/>
              </a:lnSpc>
            </a:pPr>
            <a:r>
              <a:rPr lang="zh-CN" altLang="en-US" sz="2800" b="1"/>
              <a:t>通过三个“离不开”和四个“不是……，而是……”准确把握文化的特点</a:t>
            </a:r>
            <a:endParaRPr lang="zh-CN" altLang="en-US" sz="2800" b="1"/>
          </a:p>
          <a:p>
            <a:pPr fontAlgn="auto">
              <a:lnSpc>
                <a:spcPct val="150000"/>
              </a:lnSpc>
            </a:pPr>
            <a:r>
              <a:rPr lang="zh-CN" altLang="en-US" sz="2800" b="1"/>
              <a:t>(1)</a:t>
            </a:r>
            <a:r>
              <a:rPr lang="zh-CN" altLang="en-US" sz="2800" b="1">
                <a:solidFill>
                  <a:srgbClr val="FF0000"/>
                </a:solidFill>
              </a:rPr>
              <a:t>三个“离不开”</a:t>
            </a:r>
            <a:r>
              <a:rPr lang="zh-CN" altLang="en-US" sz="2800" b="1"/>
              <a:t>：文化离不开人类社会，是人类社会特有的；文化离不开实践活动，是人类社会实践的产物；文化离不开物质载体，要通过物质载体体现出来。</a:t>
            </a:r>
            <a:endParaRPr lang="zh-CN" altLang="en-US" sz="2800" b="1"/>
          </a:p>
          <a:p>
            <a:pPr fontAlgn="auto">
              <a:lnSpc>
                <a:spcPct val="150000"/>
              </a:lnSpc>
            </a:pPr>
            <a:r>
              <a:rPr lang="zh-CN" altLang="en-US" sz="2800" b="1"/>
              <a:t>(2)</a:t>
            </a:r>
            <a:r>
              <a:rPr lang="zh-CN" altLang="en-US" sz="2800" b="1">
                <a:solidFill>
                  <a:srgbClr val="FF0000"/>
                </a:solidFill>
              </a:rPr>
              <a:t>四个“不是……，而是……”</a:t>
            </a:r>
            <a:r>
              <a:rPr lang="zh-CN" altLang="en-US" sz="2800" b="1"/>
              <a:t>：文化不是人类的全部活动及其产品，而是人类全部精神活动及其产品；人的文化素养不是天生的，而是后天培养出来的；文化的实质不是物质现象，而是一种精神现象；文化不是仅指向意识形态范畴，而是包括意识形态与非意识形态两部分。</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445" y="86360"/>
            <a:ext cx="12161520" cy="4194810"/>
          </a:xfrm>
          <a:prstGeom prst="rect">
            <a:avLst/>
          </a:prstGeom>
          <a:noFill/>
        </p:spPr>
        <p:txBody>
          <a:bodyPr wrap="square" rtlCol="0">
            <a:spAutoFit/>
          </a:bodyPr>
          <a:p>
            <a:pPr fontAlgn="auto">
              <a:lnSpc>
                <a:spcPts val="4000"/>
              </a:lnSpc>
            </a:pPr>
            <a:r>
              <a:rPr lang="zh-CN" altLang="en-US" sz="2800" b="1">
                <a:solidFill>
                  <a:srgbClr val="FF0000"/>
                </a:solidFill>
              </a:rPr>
              <a:t>【问题导引】</a:t>
            </a:r>
            <a:endParaRPr lang="zh-CN" altLang="en-US" sz="2800" b="1">
              <a:solidFill>
                <a:srgbClr val="FF0000"/>
              </a:solidFill>
            </a:endParaRPr>
          </a:p>
          <a:p>
            <a:pPr fontAlgn="auto">
              <a:lnSpc>
                <a:spcPts val="4000"/>
              </a:lnSpc>
            </a:pPr>
            <a:r>
              <a:rPr lang="zh-CN" altLang="en-US" sz="2800"/>
              <a:t>        </a:t>
            </a:r>
            <a:r>
              <a:rPr lang="zh-CN" altLang="en-US" sz="2800" b="1"/>
              <a:t>2018年6月以来，泰州市交通运输局为深入开展全国文明城市创建活动，举行“我爱泰州，文明出行”宣传活动，进一步打造行人、骑车人文明守法，驾车人文明礼让的道路交通管理“新标杆”，着力提升市民文明素养和城市文明水平。组织市公益广告宣传协调小组各成员单位在全市重点商圈、重点线路、禁非路段、小区(居村委)等地方，运用LED大屏、楼宇视屏、小区宣传栏、数字看板等多种宣传形式，张贴、播放交通文明相关宣传海报及视频资料，倡导安全出行、文明出行。</a:t>
            </a:r>
            <a:endParaRPr lang="zh-CN" altLang="en-US" sz="2800" b="1"/>
          </a:p>
        </p:txBody>
      </p:sp>
      <p:sp>
        <p:nvSpPr>
          <p:cNvPr id="5" name="文本框 4"/>
          <p:cNvSpPr txBox="1"/>
          <p:nvPr/>
        </p:nvSpPr>
        <p:spPr>
          <a:xfrm>
            <a:off x="317500" y="4457700"/>
            <a:ext cx="11517630" cy="1383665"/>
          </a:xfrm>
          <a:prstGeom prst="rect">
            <a:avLst/>
          </a:prstGeom>
          <a:noFill/>
        </p:spPr>
        <p:txBody>
          <a:bodyPr wrap="square" rtlCol="0">
            <a:spAutoFit/>
          </a:bodyPr>
          <a:p>
            <a:pPr fontAlgn="auto">
              <a:lnSpc>
                <a:spcPct val="150000"/>
              </a:lnSpc>
            </a:pPr>
            <a:r>
              <a:rPr lang="zh-CN" altLang="en-US" sz="2800" b="1">
                <a:solidFill>
                  <a:srgbClr val="FF0000"/>
                </a:solidFill>
              </a:rPr>
              <a:t>合作探究：</a:t>
            </a:r>
            <a:r>
              <a:rPr lang="zh-CN" altLang="en-US" sz="2800" b="1"/>
              <a:t>举行“我爱泰州，文明出行”宣传活动的文化生活依据，并分析宣传活动要利用LED大屏、楼宇视屏等形式的原因。</a:t>
            </a:r>
            <a:endParaRPr lang="zh-CN" altLang="en-US" sz="2800" b="1"/>
          </a:p>
        </p:txBody>
      </p:sp>
      <p:sp>
        <p:nvSpPr>
          <p:cNvPr id="11" name="云形标注 9217"/>
          <p:cNvSpPr>
            <a:spLocks noChangeArrowheads="1"/>
          </p:cNvSpPr>
          <p:nvPr/>
        </p:nvSpPr>
        <p:spPr bwMode="auto">
          <a:xfrm>
            <a:off x="7818120" y="3629025"/>
            <a:ext cx="3295015" cy="1076960"/>
          </a:xfrm>
          <a:prstGeom prst="cloudCallout">
            <a:avLst>
              <a:gd name="adj1" fmla="val -43750"/>
              <a:gd name="adj2" fmla="val 70000"/>
            </a:avLst>
          </a:prstGeom>
          <a:solidFill>
            <a:schemeClr val="accent1"/>
          </a:solidFill>
          <a:ln w="9525">
            <a:solidFill>
              <a:schemeClr val="tx1"/>
            </a:solidFill>
            <a:round/>
          </a:ln>
        </p:spPr>
        <p:txBody>
          <a:bodyPr wrap="none" anchor="ctr"/>
          <a:p>
            <a:pPr algn="ctr">
              <a:buFontTx/>
              <a:buNone/>
            </a:pPr>
            <a:r>
              <a:rPr lang="zh-CN" altLang="en-US" sz="4400" b="1" dirty="0">
                <a:solidFill>
                  <a:srgbClr val="FF0000"/>
                </a:solidFill>
                <a:ea typeface="叶根友毛笔行书2.0版" panose="02010601030101010101" pitchFamily="2" charset="-122"/>
              </a:rPr>
              <a:t>合作合作</a:t>
            </a:r>
            <a:endParaRPr lang="zh-CN" altLang="en-US" sz="4400" b="1" dirty="0">
              <a:solidFill>
                <a:srgbClr val="FF0000"/>
              </a:solidFill>
              <a:ea typeface="叶根友毛笔行书2.0版"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1"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5735" y="365125"/>
            <a:ext cx="11859895" cy="3322955"/>
          </a:xfrm>
          <a:prstGeom prst="rect">
            <a:avLst/>
          </a:prstGeom>
          <a:noFill/>
        </p:spPr>
        <p:txBody>
          <a:bodyPr wrap="square" rtlCol="0">
            <a:spAutoFit/>
          </a:bodyPr>
          <a:p>
            <a:pPr fontAlgn="auto">
              <a:lnSpc>
                <a:spcPct val="150000"/>
              </a:lnSpc>
            </a:pPr>
            <a:r>
              <a:rPr lang="zh-CN" altLang="en-US" sz="2800" b="1"/>
              <a:t>（</a:t>
            </a:r>
            <a:r>
              <a:rPr lang="en-US" altLang="zh-CN" sz="2800" b="1"/>
              <a:t>1</a:t>
            </a:r>
            <a:r>
              <a:rPr lang="zh-CN" altLang="en-US" sz="2800" b="1"/>
              <a:t>）人的文化素养是通过对社会生活的体验，特别是通过参与文化活动、接受文化知识教育而逐步培养出来的；文化对人的影响来自特定的文化环境和各种形式的文化活动；良好的文化氛围会对人产生潜移默化的影响，从而丰富人们的精神世界、促进人的全面发展；该活动有利于提高公民素质、弘扬社会新风。</a:t>
            </a:r>
            <a:endParaRPr lang="zh-CN" altLang="en-US" sz="2800" b="1"/>
          </a:p>
        </p:txBody>
      </p:sp>
      <p:sp>
        <p:nvSpPr>
          <p:cNvPr id="3" name="文本框 2"/>
          <p:cNvSpPr txBox="1"/>
          <p:nvPr/>
        </p:nvSpPr>
        <p:spPr>
          <a:xfrm>
            <a:off x="273050" y="3688080"/>
            <a:ext cx="11644630" cy="2676525"/>
          </a:xfrm>
          <a:prstGeom prst="rect">
            <a:avLst/>
          </a:prstGeom>
          <a:noFill/>
        </p:spPr>
        <p:txBody>
          <a:bodyPr wrap="square" rtlCol="0">
            <a:spAutoFit/>
          </a:bodyPr>
          <a:p>
            <a:pPr fontAlgn="auto">
              <a:lnSpc>
                <a:spcPct val="150000"/>
              </a:lnSpc>
            </a:pPr>
            <a:r>
              <a:rPr lang="zh-CN" altLang="en-US" sz="2800" b="1"/>
              <a:t>（</a:t>
            </a:r>
            <a:r>
              <a:rPr lang="en-US" altLang="zh-CN" sz="2800" b="1"/>
              <a:t>2</a:t>
            </a:r>
            <a:r>
              <a:rPr lang="zh-CN" altLang="en-US" sz="2800" b="1"/>
              <a:t>）人们的精神活动离不开物质活动，精神产品也凝结在一定的物质载体之中；有利于形成良好文化氛围，对公民素养产生潜移默化的影响；大众传媒日益显示出文化传递、沟通、共享的强大功能，已经成为文化传播的主要手段。</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5965</Words>
  <Application>WPS 演示</Application>
  <PresentationFormat>自定义</PresentationFormat>
  <Paragraphs>219</Paragraphs>
  <Slides>27</Slides>
  <Notes>2</Notes>
  <HiddenSlides>0</HiddenSlides>
  <MMClips>4</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27</vt:i4>
      </vt:variant>
    </vt:vector>
  </HeadingPairs>
  <TitlesOfParts>
    <vt:vector size="44" baseType="lpstr">
      <vt:lpstr>Arial</vt:lpstr>
      <vt:lpstr>宋体</vt:lpstr>
      <vt:lpstr>Wingdings</vt:lpstr>
      <vt:lpstr>微软雅黑</vt:lpstr>
      <vt:lpstr>叶根友毛笔行书2.0版</vt:lpstr>
      <vt:lpstr>Calibri</vt:lpstr>
      <vt:lpstr>Calibri Light</vt:lpstr>
      <vt:lpstr>Arial Unicode MS</vt:lpstr>
      <vt:lpstr>Times New Roman</vt:lpstr>
      <vt:lpstr>黑体</vt:lpstr>
      <vt:lpstr>华文细黑</vt:lpstr>
      <vt:lpstr>楷体_GB2312</vt:lpstr>
      <vt:lpstr>仿宋_GB2312</vt:lpstr>
      <vt:lpstr>Courier New</vt:lpstr>
      <vt:lpstr>新宋体</vt:lpstr>
      <vt:lpstr>仿宋</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276</cp:revision>
  <dcterms:created xsi:type="dcterms:W3CDTF">2015-05-05T08:02:00Z</dcterms:created>
  <dcterms:modified xsi:type="dcterms:W3CDTF">2018-11-16T03:08:43Z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2052-10.1.0.7668</vt:lpwstr>
  </property>
</Properties>
</file>