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9" r:id="rId4"/>
    <p:sldId id="271" r:id="rId5"/>
    <p:sldId id="258" r:id="rId6"/>
    <p:sldId id="260" r:id="rId7"/>
    <p:sldId id="272" r:id="rId8"/>
    <p:sldId id="261" r:id="rId9"/>
    <p:sldId id="259" r:id="rId10"/>
    <p:sldId id="273" r:id="rId11"/>
    <p:sldId id="274" r:id="rId12"/>
    <p:sldId id="262" r:id="rId13"/>
    <p:sldId id="275" r:id="rId14"/>
    <p:sldId id="267" r:id="rId15"/>
    <p:sldId id="277" r:id="rId16"/>
    <p:sldId id="281" r:id="rId17"/>
    <p:sldId id="278" r:id="rId18"/>
    <p:sldId id="280" r:id="rId19"/>
    <p:sldId id="282" r:id="rId20"/>
    <p:sldId id="279" r:id="rId21"/>
    <p:sldId id="283" r:id="rId22"/>
    <p:sldId id="288" r:id="rId23"/>
    <p:sldId id="284" r:id="rId24"/>
    <p:sldId id="285" r:id="rId25"/>
    <p:sldId id="286" r:id="rId26"/>
    <p:sldId id="287" r:id="rId27"/>
    <p:sldId id="265" r:id="rId28"/>
    <p:sldId id="263" r:id="rId29"/>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912" y="-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Rounded Rectangle 15"/>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4015472"/>
            <a:ext cx="8723376" cy="998685"/>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200150"/>
            <a:ext cx="7772400" cy="1335081"/>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2667001"/>
            <a:ext cx="6400800" cy="11049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grpSp>
        <p:nvGrpSpPr>
          <p:cNvPr id="15" name="Group 14"/>
          <p:cNvGrpSpPr>
            <a:grpSpLocks noChangeAspect="1"/>
          </p:cNvGrpSpPr>
          <p:nvPr/>
        </p:nvGrpSpPr>
        <p:grpSpPr bwMode="hidden">
          <a:xfrm>
            <a:off x="211665" y="535643"/>
            <a:ext cx="8723376" cy="998685"/>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085850"/>
            <a:ext cx="2057400" cy="3365500"/>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085850"/>
            <a:ext cx="6019800" cy="3365501"/>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Rounded Rectangle 13"/>
          <p:cNvSpPr/>
          <p:nvPr/>
        </p:nvSpPr>
        <p:spPr>
          <a:xfrm>
            <a:off x="228600" y="171450"/>
            <a:ext cx="8695944" cy="35524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9" y="3152694"/>
            <a:ext cx="2876429" cy="53552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3056467"/>
            <a:ext cx="5544515" cy="637604"/>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3065672"/>
            <a:ext cx="5467980" cy="580704"/>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3055631"/>
            <a:ext cx="3308000" cy="48866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3043916"/>
            <a:ext cx="8723376" cy="99740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1847670"/>
            <a:ext cx="7772400" cy="1143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078086"/>
            <a:ext cx="6417734" cy="70485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9" name="Content Placeholder 8"/>
          <p:cNvSpPr>
            <a:spLocks noGrp="1"/>
          </p:cNvSpPr>
          <p:nvPr>
            <p:ph sz="quarter" idx="13"/>
          </p:nvPr>
        </p:nvSpPr>
        <p:spPr>
          <a:xfrm>
            <a:off x="676655" y="2009394"/>
            <a:ext cx="3822192" cy="258546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1" name="Content Placeholder 10"/>
          <p:cNvSpPr>
            <a:spLocks noGrp="1"/>
          </p:cNvSpPr>
          <p:nvPr>
            <p:ph sz="quarter" idx="14"/>
          </p:nvPr>
        </p:nvSpPr>
        <p:spPr>
          <a:xfrm>
            <a:off x="4645152" y="2009394"/>
            <a:ext cx="3822192" cy="258546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008585"/>
            <a:ext cx="3822192" cy="47982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77333" y="2571751"/>
            <a:ext cx="3820055"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4648200" y="2008585"/>
            <a:ext cx="3822192" cy="47982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45025" y="2571751"/>
            <a:ext cx="3822192"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12" name="Rounded Rectangle 11"/>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535643"/>
            <a:ext cx="8723376" cy="997406"/>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15" name="Rounded Rectangle 14"/>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4" name="Text Placeholder 3"/>
          <p:cNvSpPr>
            <a:spLocks noGrp="1"/>
          </p:cNvSpPr>
          <p:nvPr>
            <p:ph type="body" sz="half" idx="2"/>
          </p:nvPr>
        </p:nvSpPr>
        <p:spPr>
          <a:xfrm>
            <a:off x="914400" y="2686050"/>
            <a:ext cx="3352800" cy="142875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grpSp>
        <p:nvGrpSpPr>
          <p:cNvPr id="2" name="Group 23"/>
          <p:cNvGrpSpPr>
            <a:grpSpLocks noChangeAspect="1"/>
          </p:cNvGrpSpPr>
          <p:nvPr/>
        </p:nvGrpSpPr>
        <p:grpSpPr bwMode="hidden">
          <a:xfrm>
            <a:off x="211665" y="535643"/>
            <a:ext cx="8723376" cy="998685"/>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1714500"/>
            <a:ext cx="3352800" cy="939546"/>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371600"/>
            <a:ext cx="3904076" cy="28575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5" name="Rounded Rectangle 14"/>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4015472"/>
            <a:ext cx="8723376" cy="998685"/>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6" y="254000"/>
            <a:ext cx="3812645" cy="1822451"/>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4" y="2089150"/>
            <a:ext cx="3818467" cy="18161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3" name="Picture Placeholder 2"/>
          <p:cNvSpPr>
            <a:spLocks noGrp="1"/>
          </p:cNvSpPr>
          <p:nvPr>
            <p:ph type="pic" idx="1"/>
          </p:nvPr>
        </p:nvSpPr>
        <p:spPr>
          <a:xfrm>
            <a:off x="838200" y="1028700"/>
            <a:ext cx="3566160" cy="2194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171450"/>
            <a:ext cx="8695944" cy="18516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259572"/>
            <a:ext cx="8723376" cy="997406"/>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253746"/>
            <a:ext cx="8229600" cy="939546"/>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4687623"/>
            <a:ext cx="3786690" cy="273844"/>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3"/>
          </p:nvPr>
        </p:nvSpPr>
        <p:spPr>
          <a:xfrm>
            <a:off x="193639" y="4687623"/>
            <a:ext cx="3786691" cy="273844"/>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4687623"/>
            <a:ext cx="1161826" cy="273844"/>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fld>
            <a:endParaRPr lang="zh-CN" altLang="en-US"/>
          </a:p>
        </p:txBody>
      </p:sp>
      <p:sp>
        <p:nvSpPr>
          <p:cNvPr id="3" name="Text Placeholder 2"/>
          <p:cNvSpPr>
            <a:spLocks noGrp="1"/>
          </p:cNvSpPr>
          <p:nvPr>
            <p:ph type="body" idx="1"/>
          </p:nvPr>
        </p:nvSpPr>
        <p:spPr>
          <a:xfrm>
            <a:off x="872068" y="2006600"/>
            <a:ext cx="7408333" cy="258802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573528"/>
            <a:ext cx="8280920" cy="1728192"/>
          </a:xfrm>
        </p:spPr>
        <p:txBody>
          <a:bodyPr>
            <a:noAutofit/>
          </a:bodyPr>
          <a:lstStyle/>
          <a:p>
            <a:r>
              <a:rPr lang="zh-CN" altLang="en-US" sz="5400" dirty="0">
                <a:solidFill>
                  <a:srgbClr val="FFFF00"/>
                </a:solidFill>
              </a:rPr>
              <a:t>基于核心素养培养的高中数学课堂教学思考</a:t>
            </a:r>
            <a:endParaRPr lang="zh-CN" altLang="en-US" sz="5400" dirty="0">
              <a:solidFill>
                <a:srgbClr val="FFFF00"/>
              </a:solidFill>
            </a:endParaRPr>
          </a:p>
        </p:txBody>
      </p:sp>
      <p:sp>
        <p:nvSpPr>
          <p:cNvPr id="3" name="副标题 2"/>
          <p:cNvSpPr>
            <a:spLocks noGrp="1"/>
          </p:cNvSpPr>
          <p:nvPr>
            <p:ph type="subTitle" idx="1"/>
          </p:nvPr>
        </p:nvSpPr>
        <p:spPr>
          <a:xfrm>
            <a:off x="1495108" y="2283718"/>
            <a:ext cx="6400800" cy="756084"/>
          </a:xfrm>
        </p:spPr>
        <p:txBody>
          <a:bodyPr>
            <a:normAutofit/>
          </a:bodyPr>
          <a:lstStyle/>
          <a:p>
            <a:r>
              <a:rPr lang="en-US" altLang="zh-CN" sz="3200" b="1" dirty="0" smtClean="0">
                <a:solidFill>
                  <a:srgbClr val="FFFF00"/>
                </a:solidFill>
              </a:rPr>
              <a:t>——</a:t>
            </a:r>
            <a:r>
              <a:rPr lang="zh-CN" altLang="en-US" sz="3200" b="1" dirty="0" smtClean="0">
                <a:solidFill>
                  <a:srgbClr val="FFFF00"/>
                </a:solidFill>
              </a:rPr>
              <a:t>以</a:t>
            </a:r>
            <a:r>
              <a:rPr lang="en-US" altLang="zh-CN" sz="3200" b="1" dirty="0" smtClean="0">
                <a:solidFill>
                  <a:srgbClr val="FFFF00"/>
                </a:solidFill>
              </a:rPr>
              <a:t>《</a:t>
            </a:r>
            <a:r>
              <a:rPr lang="zh-CN" altLang="en-US" sz="3200" b="1" dirty="0" smtClean="0">
                <a:solidFill>
                  <a:srgbClr val="FFFF00"/>
                </a:solidFill>
              </a:rPr>
              <a:t>函数的零点</a:t>
            </a:r>
            <a:r>
              <a:rPr lang="en-US" altLang="zh-CN" sz="3200" b="1" dirty="0" smtClean="0">
                <a:solidFill>
                  <a:srgbClr val="FFFF00"/>
                </a:solidFill>
              </a:rPr>
              <a:t>》</a:t>
            </a:r>
            <a:r>
              <a:rPr lang="zh-CN" altLang="en-US" sz="3200" b="1" dirty="0" smtClean="0">
                <a:solidFill>
                  <a:srgbClr val="FFFF00"/>
                </a:solidFill>
              </a:rPr>
              <a:t>为例</a:t>
            </a:r>
            <a:endParaRPr lang="zh-CN" altLang="en-US" sz="3200" b="1" dirty="0">
              <a:solidFill>
                <a:srgbClr val="FFFF00"/>
              </a:solidFill>
            </a:endParaRPr>
          </a:p>
        </p:txBody>
      </p:sp>
      <p:sp>
        <p:nvSpPr>
          <p:cNvPr id="4" name="副标题 2"/>
          <p:cNvSpPr txBox="1"/>
          <p:nvPr/>
        </p:nvSpPr>
        <p:spPr>
          <a:xfrm>
            <a:off x="1491670" y="3507854"/>
            <a:ext cx="6400800" cy="118443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anose="05050102010706020507"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anose="05050102010706020507"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anose="05050102010706020507"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anose="05050102010706020507"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anose="05050102010706020507"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5"/>
              </a:spcBef>
              <a:buClr>
                <a:schemeClr val="accent1"/>
              </a:buClr>
              <a:buFont typeface="Symbol" panose="05050102010706020507"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5"/>
              </a:spcBef>
              <a:buClr>
                <a:schemeClr val="accent1"/>
              </a:buClr>
              <a:buFont typeface="Symbol" panose="05050102010706020507"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5"/>
              </a:spcBef>
              <a:buClr>
                <a:schemeClr val="accent1"/>
              </a:buClr>
              <a:buFont typeface="Symbol" panose="05050102010706020507"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5"/>
              </a:spcBef>
              <a:buClr>
                <a:schemeClr val="accent1"/>
              </a:buClr>
              <a:buFont typeface="Symbol" panose="05050102010706020507" pitchFamily="18" charset="2"/>
              <a:buNone/>
              <a:defRPr sz="1400" kern="1200">
                <a:solidFill>
                  <a:schemeClr val="tx1">
                    <a:tint val="75000"/>
                  </a:schemeClr>
                </a:solidFill>
                <a:latin typeface="+mn-lt"/>
                <a:ea typeface="+mn-ea"/>
                <a:cs typeface="+mn-cs"/>
              </a:defRPr>
            </a:lvl9pPr>
          </a:lstStyle>
          <a:p>
            <a:r>
              <a:rPr lang="zh-CN" altLang="en-US" sz="2400" b="1" dirty="0" smtClean="0">
                <a:solidFill>
                  <a:srgbClr val="002060"/>
                </a:solidFill>
                <a:latin typeface="华文仿宋" pitchFamily="2" charset="-122"/>
                <a:ea typeface="华文仿宋" pitchFamily="2" charset="-122"/>
              </a:rPr>
              <a:t>江苏省郑集高级中学   庄后伟</a:t>
            </a:r>
            <a:endParaRPr lang="en-US" altLang="zh-CN" sz="2400" b="1" dirty="0" smtClean="0">
              <a:solidFill>
                <a:srgbClr val="002060"/>
              </a:solidFill>
              <a:latin typeface="华文仿宋" pitchFamily="2" charset="-122"/>
              <a:ea typeface="华文仿宋" pitchFamily="2" charset="-122"/>
            </a:endParaRPr>
          </a:p>
          <a:p>
            <a:r>
              <a:rPr lang="en-US" altLang="zh-CN" sz="2400" b="1" dirty="0" smtClean="0">
                <a:solidFill>
                  <a:srgbClr val="002060"/>
                </a:solidFill>
                <a:latin typeface="华文仿宋" pitchFamily="2" charset="-122"/>
                <a:ea typeface="华文仿宋" pitchFamily="2" charset="-122"/>
              </a:rPr>
              <a:t>2018.10</a:t>
            </a:r>
            <a:endParaRPr lang="zh-CN" altLang="en-US" sz="2400" b="1" dirty="0">
              <a:solidFill>
                <a:srgbClr val="002060"/>
              </a:solidFill>
              <a:latin typeface="华文仿宋" pitchFamily="2" charset="-122"/>
              <a:ea typeface="华文仿宋"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1365616"/>
            <a:ext cx="8928992" cy="3582398"/>
          </a:xfrm>
        </p:spPr>
        <p:txBody>
          <a:bodyPr>
            <a:no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4.</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高中数学核心素养</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的</a:t>
            </a:r>
            <a:r>
              <a:rPr lang="zh-CN" altLang="en-US" sz="3600" b="1" dirty="0" smtClean="0">
                <a:solidFill>
                  <a:schemeClr val="tx2">
                    <a:lumMod val="50000"/>
                  </a:schemeClr>
                </a:solidFill>
                <a:latin typeface="Times New Roman" panose="02020603050405020304" pitchFamily="18" charset="0"/>
                <a:cs typeface="Times New Roman" panose="02020603050405020304" pitchFamily="18" charset="0"/>
              </a:rPr>
              <a:t>综述</a:t>
            </a:r>
            <a:endPar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zh-CN" b="1" dirty="0"/>
              <a:t>高中数学核心素养是在学生参与相关的数学学习活动过程中逐渐形成和发展起来的，从数学的角度和用数学的思维方法去发现和提出问题、分析和解决问题，进而达到的有特定意义的综合能力。数学核心</a:t>
            </a:r>
            <a:r>
              <a:rPr lang="zh-CN" altLang="zh-CN" b="1" dirty="0" smtClean="0"/>
              <a:t>素养反映</a:t>
            </a:r>
            <a:r>
              <a:rPr lang="zh-CN" altLang="zh-CN" b="1" dirty="0"/>
              <a:t>数学本质、数学思想与数学思维方法，彰显学科教学的育人价值，指导和引领数学学科的教学。这就要求一切数学学科教学目标的制定和教学活动的设计都要紧紧围绕着发展学科素养来进行，做到为素养而教，用学科育人。</a:t>
            </a:r>
            <a:endParaRPr lang="en-US" altLang="zh-CN" b="1" dirty="0">
              <a:latin typeface="Times New Roman" panose="02020603050405020304" pitchFamily="18" charset="0"/>
              <a:cs typeface="Times New Roman" panose="02020603050405020304" pitchFamily="18" charset="0"/>
            </a:endParaRPr>
          </a:p>
        </p:txBody>
      </p:sp>
      <p:sp>
        <p:nvSpPr>
          <p:cNvPr id="2" name="标题 1"/>
          <p:cNvSpPr>
            <a:spLocks noGrp="1"/>
          </p:cNvSpPr>
          <p:nvPr>
            <p:ph type="title"/>
          </p:nvPr>
        </p:nvSpPr>
        <p:spPr/>
        <p:txBody>
          <a:bodyPr>
            <a:normAutofit/>
          </a:bodyPr>
          <a:lstStyle/>
          <a:p>
            <a:r>
              <a:rPr lang="zh-CN" altLang="zh-CN" b="1" dirty="0"/>
              <a:t>一、高中数学核心素养的再</a:t>
            </a:r>
            <a:r>
              <a:rPr lang="zh-CN" altLang="zh-CN" b="1" dirty="0" smtClean="0"/>
              <a:t>认识</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347614"/>
            <a:ext cx="8568952" cy="3600400"/>
          </a:xfrm>
        </p:spPr>
        <p:txBody>
          <a:bodyPr>
            <a:normAutofit lnSpcReduction="10000"/>
          </a:bodyPr>
          <a:lstStyle/>
          <a:p>
            <a:pPr marL="0" indent="0">
              <a:buNone/>
            </a:pPr>
            <a:r>
              <a:rPr lang="en-US" altLang="zh-CN" sz="3600" b="1" dirty="0">
                <a:solidFill>
                  <a:schemeClr val="tx2">
                    <a:lumMod val="50000"/>
                  </a:schemeClr>
                </a:solidFill>
                <a:latin typeface="Times New Roman" panose="02020603050405020304" pitchFamily="18" charset="0"/>
                <a:cs typeface="Times New Roman" panose="02020603050405020304" pitchFamily="18" charset="0"/>
              </a:rPr>
              <a:t>1.</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明确教学内容的数学本质</a:t>
            </a:r>
            <a:endParaRPr lang="zh-CN" altLang="zh-CN" sz="3600"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zh-CN" b="1" dirty="0"/>
              <a:t>教师首先要对教材所涉及的内容的本质做到心中有数，对教情和学情做到充分的了解，才能更好地引导学生发掘、理解和掌握内容的本质，从而促进核心素养的提升</a:t>
            </a:r>
            <a:r>
              <a:rPr lang="zh-CN" altLang="zh-CN" b="1" dirty="0" smtClean="0"/>
              <a:t>。</a:t>
            </a:r>
            <a:endParaRPr lang="en-US" altLang="zh-CN" b="1" dirty="0" smtClean="0"/>
          </a:p>
          <a:p>
            <a:pPr marL="0" indent="0">
              <a:buNone/>
            </a:pPr>
            <a:r>
              <a:rPr lang="zh-CN" altLang="zh-CN" b="1" dirty="0"/>
              <a:t>函数的零点这一内容的教学，从表面上看并不困难，它主要包含</a:t>
            </a:r>
            <a:r>
              <a:rPr lang="en-US" altLang="zh-CN" b="1" dirty="0"/>
              <a:t>“</a:t>
            </a:r>
            <a:r>
              <a:rPr lang="zh-CN" altLang="zh-CN" b="1" dirty="0">
                <a:solidFill>
                  <a:srgbClr val="FF0000"/>
                </a:solidFill>
              </a:rPr>
              <a:t>一个概念</a:t>
            </a:r>
            <a:r>
              <a:rPr lang="zh-CN" altLang="zh-CN" b="1" dirty="0"/>
              <a:t>（函数的零点）</a:t>
            </a:r>
            <a:r>
              <a:rPr lang="en-US" altLang="zh-CN" b="1" dirty="0"/>
              <a:t>”</a:t>
            </a:r>
            <a:r>
              <a:rPr lang="zh-CN" altLang="zh-CN" b="1" dirty="0"/>
              <a:t>、</a:t>
            </a:r>
            <a:r>
              <a:rPr lang="en-US" altLang="zh-CN" b="1" dirty="0"/>
              <a:t>“</a:t>
            </a:r>
            <a:r>
              <a:rPr lang="zh-CN" altLang="zh-CN" b="1" dirty="0">
                <a:solidFill>
                  <a:srgbClr val="FF0000"/>
                </a:solidFill>
              </a:rPr>
              <a:t>一种关系</a:t>
            </a:r>
            <a:r>
              <a:rPr lang="zh-CN" altLang="zh-CN" b="1" dirty="0"/>
              <a:t>（函数的零点、方程的根、函数图象与</a:t>
            </a:r>
            <a:r>
              <a:rPr lang="en-US" altLang="zh-CN" b="1" dirty="0"/>
              <a:t> </a:t>
            </a:r>
            <a:r>
              <a:rPr lang="zh-CN" altLang="zh-CN" b="1" dirty="0"/>
              <a:t>轴交点的横坐标）</a:t>
            </a:r>
            <a:r>
              <a:rPr lang="en-US" altLang="zh-CN" b="1" dirty="0"/>
              <a:t>”</a:t>
            </a:r>
            <a:r>
              <a:rPr lang="zh-CN" altLang="zh-CN" b="1" dirty="0"/>
              <a:t>和</a:t>
            </a:r>
            <a:r>
              <a:rPr lang="en-US" altLang="zh-CN" b="1" dirty="0"/>
              <a:t>“</a:t>
            </a:r>
            <a:r>
              <a:rPr lang="zh-CN" altLang="zh-CN" b="1" dirty="0">
                <a:solidFill>
                  <a:srgbClr val="FF0000"/>
                </a:solidFill>
              </a:rPr>
              <a:t>一个定理</a:t>
            </a:r>
            <a:r>
              <a:rPr lang="zh-CN" altLang="zh-CN" b="1" dirty="0"/>
              <a:t>（零点存在性定理）</a:t>
            </a:r>
            <a:r>
              <a:rPr lang="en-US" altLang="zh-CN" b="1" dirty="0"/>
              <a:t>”</a:t>
            </a:r>
            <a:r>
              <a:rPr lang="zh-CN" altLang="zh-CN" b="1" dirty="0"/>
              <a:t>，但要借助这些内容来进行学科核心素养的渗透，教学中还应妥善做好</a:t>
            </a:r>
            <a:r>
              <a:rPr lang="zh-CN" altLang="zh-CN" b="1" dirty="0">
                <a:solidFill>
                  <a:srgbClr val="FF0000"/>
                </a:solidFill>
              </a:rPr>
              <a:t>教学设计</a:t>
            </a:r>
            <a:r>
              <a:rPr lang="zh-CN" altLang="zh-CN" b="1" dirty="0"/>
              <a:t>及</a:t>
            </a:r>
            <a:r>
              <a:rPr lang="zh-CN" altLang="zh-CN" b="1" dirty="0">
                <a:solidFill>
                  <a:srgbClr val="FF0000"/>
                </a:solidFill>
              </a:rPr>
              <a:t>重难点的突破</a:t>
            </a:r>
            <a:r>
              <a:rPr lang="zh-CN" altLang="zh-CN" b="1" dirty="0"/>
              <a:t>工作。</a:t>
            </a:r>
            <a:endParaRPr lang="zh-CN" altLang="en-US" b="1" dirty="0">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a:xfrm>
            <a:off x="251520" y="181738"/>
            <a:ext cx="8640960" cy="1237884"/>
          </a:xfrm>
        </p:spPr>
        <p:txBody>
          <a:bodyPr>
            <a:normAutofit fontScale="90000"/>
          </a:bodyPr>
          <a:lstStyle/>
          <a:p>
            <a:r>
              <a:rPr lang="zh-CN" altLang="zh-CN" b="1" dirty="0"/>
              <a:t>二</a:t>
            </a:r>
            <a:r>
              <a:rPr lang="zh-CN" altLang="zh-CN" b="1" dirty="0" smtClean="0"/>
              <a:t>、课堂</a:t>
            </a:r>
            <a:r>
              <a:rPr lang="zh-CN" altLang="zh-CN" b="1" dirty="0"/>
              <a:t>教学中渗透核心素养的思考（以</a:t>
            </a:r>
            <a:r>
              <a:rPr lang="en-US" altLang="zh-CN" b="1" dirty="0"/>
              <a:t>“</a:t>
            </a:r>
            <a:r>
              <a:rPr lang="zh-CN" altLang="zh-CN" b="1" dirty="0"/>
              <a:t>函数的零点</a:t>
            </a:r>
            <a:r>
              <a:rPr lang="en-US" altLang="zh-CN" b="1" dirty="0"/>
              <a:t>”</a:t>
            </a:r>
            <a:r>
              <a:rPr lang="zh-CN" altLang="zh-CN" b="1" dirty="0"/>
              <a:t>为例</a:t>
            </a:r>
            <a:r>
              <a:rPr lang="zh-CN" altLang="zh-CN" b="1" dirty="0" smtClean="0"/>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347614"/>
            <a:ext cx="8568952" cy="3795886"/>
          </a:xfrm>
        </p:spPr>
        <p:txBody>
          <a:bodyPr>
            <a:normAutofit lnSpcReduction="10000"/>
          </a:bodyPr>
          <a:lstStyle/>
          <a:p>
            <a:pPr marL="0" indent="0">
              <a:buNone/>
            </a:pPr>
            <a:r>
              <a:rPr lang="en-US" altLang="zh-CN" sz="3600" b="1" dirty="0">
                <a:solidFill>
                  <a:schemeClr val="tx2">
                    <a:lumMod val="50000"/>
                  </a:schemeClr>
                </a:solidFill>
                <a:latin typeface="Times New Roman" panose="02020603050405020304" pitchFamily="18" charset="0"/>
                <a:cs typeface="Times New Roman" panose="02020603050405020304" pitchFamily="18" charset="0"/>
              </a:rPr>
              <a:t>1.</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明确教学内容的数学本质</a:t>
            </a:r>
            <a:endParaRPr lang="zh-CN" altLang="zh-CN" sz="3600"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zh-CN" b="1" dirty="0" smtClean="0"/>
              <a:t>函数</a:t>
            </a:r>
            <a:r>
              <a:rPr lang="zh-CN" altLang="zh-CN" b="1" dirty="0"/>
              <a:t>的零</a:t>
            </a:r>
            <a:r>
              <a:rPr lang="zh-CN" altLang="zh-CN" b="1" dirty="0" smtClean="0"/>
              <a:t>点</a:t>
            </a:r>
            <a:r>
              <a:rPr lang="zh-CN" altLang="zh-CN" b="1" dirty="0"/>
              <a:t>是函数与方程这一中学数学重要内容的起始节，通过对二次函数零点与对应的二次方程的根的关系的研究，从特殊到一般，从而构建了一般函数的零点与对应方程的根之间的联系，有利于学生</a:t>
            </a:r>
            <a:r>
              <a:rPr lang="zh-CN" altLang="zh-CN" b="1" dirty="0">
                <a:solidFill>
                  <a:srgbClr val="FF0000"/>
                </a:solidFill>
              </a:rPr>
              <a:t>逻辑推理素养</a:t>
            </a:r>
            <a:r>
              <a:rPr lang="zh-CN" altLang="zh-CN" b="1" dirty="0"/>
              <a:t>的形成。学生在学习本内容之前已经具备一定的方程基础，对二次函数的图象与性质也比较熟悉，初步掌握了一定的数形结合思想，对从特殊到一般的归纳方法也不陌生，这些都为深入理解零点的概念及掌握零点的存在性</a:t>
            </a:r>
            <a:r>
              <a:rPr lang="zh-CN" altLang="zh-CN" b="1" dirty="0" smtClean="0"/>
              <a:t>定理</a:t>
            </a:r>
            <a:r>
              <a:rPr lang="zh-CN" altLang="en-US" b="1" dirty="0" smtClean="0"/>
              <a:t>，发展</a:t>
            </a:r>
            <a:r>
              <a:rPr lang="zh-CN" altLang="en-US" b="1" dirty="0" smtClean="0">
                <a:solidFill>
                  <a:srgbClr val="FF0000"/>
                </a:solidFill>
              </a:rPr>
              <a:t>直观想象及数学抽象素养</a:t>
            </a:r>
            <a:r>
              <a:rPr lang="zh-CN" altLang="zh-CN" b="1" dirty="0" smtClean="0"/>
              <a:t>提供了依据。</a:t>
            </a:r>
            <a:r>
              <a:rPr lang="zh-CN" altLang="en-US" b="1" dirty="0" smtClean="0"/>
              <a:t>而这也恰恰体现了学科的</a:t>
            </a:r>
            <a:r>
              <a:rPr lang="zh-CN" altLang="en-US" b="1" dirty="0" smtClean="0">
                <a:solidFill>
                  <a:srgbClr val="FF0000"/>
                </a:solidFill>
              </a:rPr>
              <a:t>育人价值</a:t>
            </a:r>
            <a:r>
              <a:rPr lang="zh-CN" altLang="en-US" b="1" dirty="0" smtClean="0"/>
              <a:t>。</a:t>
            </a:r>
            <a:endParaRPr lang="zh-CN" altLang="en-US" b="1" dirty="0"/>
          </a:p>
        </p:txBody>
      </p:sp>
      <p:sp>
        <p:nvSpPr>
          <p:cNvPr id="3" name="标题 2"/>
          <p:cNvSpPr>
            <a:spLocks noGrp="1"/>
          </p:cNvSpPr>
          <p:nvPr>
            <p:ph type="title"/>
          </p:nvPr>
        </p:nvSpPr>
        <p:spPr>
          <a:xfrm>
            <a:off x="251520" y="181738"/>
            <a:ext cx="8640960" cy="1237884"/>
          </a:xfrm>
        </p:spPr>
        <p:txBody>
          <a:bodyPr>
            <a:normAutofit fontScale="90000"/>
          </a:bodyPr>
          <a:lstStyle/>
          <a:p>
            <a:r>
              <a:rPr lang="zh-CN" altLang="zh-CN" b="1" dirty="0"/>
              <a:t>二</a:t>
            </a:r>
            <a:r>
              <a:rPr lang="zh-CN" altLang="zh-CN" b="1" dirty="0" smtClean="0"/>
              <a:t>、课堂</a:t>
            </a:r>
            <a:r>
              <a:rPr lang="zh-CN" altLang="zh-CN" b="1" dirty="0"/>
              <a:t>教学中渗透核心素养的思考（以</a:t>
            </a:r>
            <a:r>
              <a:rPr lang="en-US" altLang="zh-CN" b="1" dirty="0"/>
              <a:t>“</a:t>
            </a:r>
            <a:r>
              <a:rPr lang="zh-CN" altLang="zh-CN" b="1" dirty="0"/>
              <a:t>函数的零点</a:t>
            </a:r>
            <a:r>
              <a:rPr lang="en-US" altLang="zh-CN" b="1" dirty="0"/>
              <a:t>”</a:t>
            </a:r>
            <a:r>
              <a:rPr lang="zh-CN" altLang="zh-CN" b="1" dirty="0"/>
              <a:t>为例</a:t>
            </a:r>
            <a:r>
              <a:rPr lang="zh-CN" altLang="zh-CN" b="1" dirty="0" smtClean="0"/>
              <a:t>）</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419622"/>
            <a:ext cx="8560461" cy="3528392"/>
          </a:xfrm>
        </p:spPr>
        <p:txBody>
          <a:bodyPr/>
          <a:lstStyle/>
          <a:p>
            <a:pPr marL="0" indent="0">
              <a:buNone/>
            </a:pPr>
            <a:r>
              <a:rPr lang="en-US" altLang="zh-CN" sz="3600" b="1" dirty="0">
                <a:solidFill>
                  <a:schemeClr val="tx2">
                    <a:lumMod val="50000"/>
                  </a:schemeClr>
                </a:solidFill>
                <a:latin typeface="Times New Roman" panose="02020603050405020304" pitchFamily="18" charset="0"/>
                <a:cs typeface="Times New Roman" panose="02020603050405020304" pitchFamily="18" charset="0"/>
              </a:rPr>
              <a:t>2.</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创设恰当的问题</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情境</a:t>
            </a:r>
            <a:endPar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zh-CN" sz="2800" b="1" dirty="0"/>
              <a:t>恰当的问题情境的创设，有助于引发学生的认知冲突，激发学生的求知欲，调动学生的学习积极性，提高学生学习数学的兴趣。</a:t>
            </a:r>
            <a:endParaRPr lang="zh-CN" altLang="zh-CN" sz="2800" b="1" dirty="0">
              <a:latin typeface="Times New Roman" panose="02020603050405020304" pitchFamily="18" charset="0"/>
              <a:cs typeface="Times New Roman" panose="02020603050405020304" pitchFamily="18" charset="0"/>
            </a:endParaRPr>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419622"/>
            <a:ext cx="8560461" cy="1872208"/>
          </a:xfrm>
        </p:spPr>
        <p:txBody>
          <a:bodyPr/>
          <a:lstStyle/>
          <a:p>
            <a:pPr marL="0" indent="0">
              <a:buNone/>
            </a:pPr>
            <a:r>
              <a:rPr lang="en-US" altLang="zh-CN" sz="3600" b="1" dirty="0">
                <a:solidFill>
                  <a:schemeClr val="tx2">
                    <a:lumMod val="50000"/>
                  </a:schemeClr>
                </a:solidFill>
                <a:latin typeface="Times New Roman" panose="02020603050405020304" pitchFamily="18" charset="0"/>
                <a:cs typeface="Times New Roman" panose="02020603050405020304" pitchFamily="18" charset="0"/>
              </a:rPr>
              <a:t>2.</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创设恰当的问题</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情境</a:t>
            </a:r>
            <a:endPar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endParaRPr lang="zh-CN" altLang="zh-CN" sz="2800" b="1" dirty="0">
              <a:latin typeface="Times New Roman" panose="02020603050405020304" pitchFamily="18" charset="0"/>
              <a:cs typeface="Times New Roman" panose="02020603050405020304" pitchFamily="18" charset="0"/>
            </a:endParaRPr>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sp>
        <p:nvSpPr>
          <p:cNvPr id="22" name="圆角矩形 21"/>
          <p:cNvSpPr/>
          <p:nvPr/>
        </p:nvSpPr>
        <p:spPr>
          <a:xfrm>
            <a:off x="611560" y="2355726"/>
            <a:ext cx="3074109" cy="55168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zh-CN" altLang="en-US" sz="2400" b="1" dirty="0" smtClean="0">
                <a:solidFill>
                  <a:srgbClr val="FFFF00"/>
                </a:solidFill>
              </a:rPr>
              <a:t>方程</a:t>
            </a:r>
            <a:r>
              <a:rPr lang="en-US" altLang="zh-CN" sz="2400" b="1" i="1" dirty="0" smtClean="0">
                <a:solidFill>
                  <a:srgbClr val="FFFF00"/>
                </a:solidFill>
                <a:latin typeface="Times New Roman" panose="02020603050405020304" pitchFamily="18" charset="0"/>
                <a:cs typeface="Times New Roman" panose="02020603050405020304" pitchFamily="18" charset="0"/>
              </a:rPr>
              <a:t>x</a:t>
            </a:r>
            <a:r>
              <a:rPr lang="en-US" altLang="zh-CN" sz="2400" b="1" baseline="30000" dirty="0" smtClean="0">
                <a:solidFill>
                  <a:srgbClr val="FFFF00"/>
                </a:solidFill>
                <a:latin typeface="Times New Roman" panose="02020603050405020304" pitchFamily="18" charset="0"/>
                <a:cs typeface="Times New Roman" panose="02020603050405020304" pitchFamily="18" charset="0"/>
              </a:rPr>
              <a:t>2</a:t>
            </a:r>
            <a:r>
              <a:rPr lang="en-US" altLang="zh-CN" sz="2400" b="1" dirty="0" smtClean="0">
                <a:solidFill>
                  <a:srgbClr val="FFFF00"/>
                </a:solidFill>
                <a:latin typeface="宋体" panose="02010600030101010101" pitchFamily="2" charset="-122"/>
                <a:ea typeface="宋体" panose="02010600030101010101" pitchFamily="2" charset="-122"/>
                <a:cs typeface="Times New Roman" panose="02020603050405020304" pitchFamily="18" charset="0"/>
              </a:rPr>
              <a:t>-</a:t>
            </a:r>
            <a:r>
              <a:rPr lang="en-US" altLang="zh-CN" sz="2400" b="1" i="1" dirty="0" smtClean="0">
                <a:solidFill>
                  <a:srgbClr val="FFFF00"/>
                </a:solidFill>
                <a:latin typeface="Times New Roman" panose="02020603050405020304" pitchFamily="18" charset="0"/>
                <a:cs typeface="Times New Roman" panose="02020603050405020304" pitchFamily="18" charset="0"/>
              </a:rPr>
              <a:t>x</a:t>
            </a:r>
            <a:r>
              <a:rPr lang="en-US" altLang="zh-CN" sz="2400" b="1" dirty="0" smtClean="0">
                <a:solidFill>
                  <a:srgbClr val="FFFF00"/>
                </a:solidFill>
                <a:latin typeface="宋体" panose="02010600030101010101" pitchFamily="2" charset="-122"/>
                <a:ea typeface="宋体" panose="02010600030101010101" pitchFamily="2" charset="-122"/>
                <a:cs typeface="Times New Roman" panose="02020603050405020304" pitchFamily="18" charset="0"/>
              </a:rPr>
              <a:t>-</a:t>
            </a:r>
            <a:r>
              <a:rPr lang="en-US" altLang="zh-CN" sz="2400" b="1" dirty="0" smtClean="0">
                <a:solidFill>
                  <a:srgbClr val="FFFF00"/>
                </a:solidFill>
                <a:latin typeface="Times New Roman" panose="02020603050405020304" pitchFamily="18" charset="0"/>
                <a:cs typeface="Times New Roman" panose="02020603050405020304" pitchFamily="18" charset="0"/>
              </a:rPr>
              <a:t>6=0</a:t>
            </a:r>
            <a:r>
              <a:rPr lang="zh-CN" altLang="en-US" sz="2400" b="1" dirty="0" smtClean="0">
                <a:solidFill>
                  <a:srgbClr val="FFFF00"/>
                </a:solidFill>
                <a:latin typeface="Times New Roman" panose="02020603050405020304" pitchFamily="18" charset="0"/>
                <a:cs typeface="Times New Roman" panose="02020603050405020304" pitchFamily="18" charset="0"/>
              </a:rPr>
              <a:t>有根吗？</a:t>
            </a:r>
            <a:endParaRPr lang="zh-CN" altLang="en-US" sz="2400" b="1" dirty="0">
              <a:solidFill>
                <a:srgbClr val="FFFF00"/>
              </a:solidFill>
              <a:latin typeface="Times New Roman" panose="02020603050405020304" pitchFamily="18" charset="0"/>
              <a:cs typeface="Times New Roman" panose="02020603050405020304" pitchFamily="18" charset="0"/>
            </a:endParaRPr>
          </a:p>
        </p:txBody>
      </p:sp>
      <p:grpSp>
        <p:nvGrpSpPr>
          <p:cNvPr id="10" name="组合 9"/>
          <p:cNvGrpSpPr/>
          <p:nvPr/>
        </p:nvGrpSpPr>
        <p:grpSpPr>
          <a:xfrm>
            <a:off x="3837200" y="2432994"/>
            <a:ext cx="1042280" cy="397144"/>
            <a:chOff x="1766887" y="1213471"/>
            <a:chExt cx="339494" cy="397144"/>
          </a:xfrm>
          <a:solidFill>
            <a:srgbClr val="FFC000"/>
          </a:solidFill>
        </p:grpSpPr>
        <p:sp>
          <p:nvSpPr>
            <p:cNvPr id="20" name="右箭头 19"/>
            <p:cNvSpPr/>
            <p:nvPr/>
          </p:nvSpPr>
          <p:spPr>
            <a:xfrm>
              <a:off x="1766887" y="1213471"/>
              <a:ext cx="339494" cy="39714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右箭头 6"/>
            <p:cNvSpPr/>
            <p:nvPr/>
          </p:nvSpPr>
          <p:spPr>
            <a:xfrm>
              <a:off x="1766887" y="1292900"/>
              <a:ext cx="237646" cy="2382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zh-CN" altLang="en-US" sz="1700" kern="1200"/>
            </a:p>
          </p:txBody>
        </p:sp>
      </p:grpSp>
      <p:sp>
        <p:nvSpPr>
          <p:cNvPr id="24" name="圆角矩形 23"/>
          <p:cNvSpPr/>
          <p:nvPr/>
        </p:nvSpPr>
        <p:spPr>
          <a:xfrm>
            <a:off x="5004048" y="2359912"/>
            <a:ext cx="3074109" cy="55168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zh-CN" altLang="en-US" sz="2400" b="1" dirty="0" smtClean="0">
                <a:solidFill>
                  <a:srgbClr val="FFFF00"/>
                </a:solidFill>
              </a:rPr>
              <a:t>方程</a:t>
            </a:r>
            <a:r>
              <a:rPr lang="en-US" altLang="zh-CN" sz="2400" b="1" i="1" dirty="0" smtClean="0">
                <a:solidFill>
                  <a:srgbClr val="FFFF00"/>
                </a:solidFill>
                <a:latin typeface="Times New Roman" panose="02020603050405020304" pitchFamily="18" charset="0"/>
                <a:cs typeface="Times New Roman" panose="02020603050405020304" pitchFamily="18" charset="0"/>
              </a:rPr>
              <a:t>x</a:t>
            </a:r>
            <a:r>
              <a:rPr lang="en-US" altLang="zh-CN" sz="2400" b="1" baseline="30000" dirty="0" smtClean="0">
                <a:solidFill>
                  <a:srgbClr val="FFFF00"/>
                </a:solidFill>
                <a:latin typeface="Times New Roman" panose="02020603050405020304" pitchFamily="18" charset="0"/>
                <a:cs typeface="Times New Roman" panose="02020603050405020304" pitchFamily="18" charset="0"/>
              </a:rPr>
              <a:t>6</a:t>
            </a:r>
            <a:r>
              <a:rPr lang="en-US" altLang="zh-CN" sz="2400" b="1" dirty="0" smtClean="0">
                <a:solidFill>
                  <a:srgbClr val="FFFF00"/>
                </a:solidFill>
                <a:latin typeface="宋体" panose="02010600030101010101" pitchFamily="2" charset="-122"/>
                <a:ea typeface="宋体" panose="02010600030101010101" pitchFamily="2" charset="-122"/>
                <a:cs typeface="Times New Roman" panose="02020603050405020304" pitchFamily="18" charset="0"/>
              </a:rPr>
              <a:t>+</a:t>
            </a:r>
            <a:r>
              <a:rPr lang="en-US" altLang="zh-CN" sz="2400" b="1" i="1" dirty="0" smtClean="0">
                <a:solidFill>
                  <a:srgbClr val="FFFF00"/>
                </a:solidFill>
                <a:latin typeface="Times New Roman" panose="02020603050405020304" pitchFamily="18" charset="0"/>
                <a:cs typeface="Times New Roman" panose="02020603050405020304" pitchFamily="18" charset="0"/>
              </a:rPr>
              <a:t>x</a:t>
            </a:r>
            <a:r>
              <a:rPr lang="en-US" altLang="zh-CN" sz="2400" b="1" dirty="0" smtClean="0">
                <a:solidFill>
                  <a:srgbClr val="FFFF00"/>
                </a:solidFill>
                <a:latin typeface="宋体" panose="02010600030101010101" pitchFamily="2" charset="-122"/>
                <a:ea typeface="宋体" panose="02010600030101010101" pitchFamily="2" charset="-122"/>
                <a:cs typeface="Times New Roman" panose="02020603050405020304" pitchFamily="18" charset="0"/>
              </a:rPr>
              <a:t>-</a:t>
            </a:r>
            <a:r>
              <a:rPr lang="en-US" altLang="zh-CN" sz="2400" b="1" dirty="0" smtClean="0">
                <a:solidFill>
                  <a:srgbClr val="FFFF00"/>
                </a:solidFill>
                <a:latin typeface="Times New Roman" panose="02020603050405020304" pitchFamily="18" charset="0"/>
                <a:cs typeface="Times New Roman" panose="02020603050405020304" pitchFamily="18" charset="0"/>
              </a:rPr>
              <a:t>3=0</a:t>
            </a:r>
            <a:r>
              <a:rPr lang="zh-CN" altLang="en-US" sz="2400" b="1" dirty="0" smtClean="0">
                <a:solidFill>
                  <a:srgbClr val="FFFF00"/>
                </a:solidFill>
                <a:latin typeface="Times New Roman" panose="02020603050405020304" pitchFamily="18" charset="0"/>
                <a:cs typeface="Times New Roman" panose="02020603050405020304" pitchFamily="18" charset="0"/>
              </a:rPr>
              <a:t>有根吗？</a:t>
            </a:r>
            <a:endParaRPr lang="zh-CN" altLang="en-US" sz="2400" b="1" dirty="0">
              <a:solidFill>
                <a:srgbClr val="FFFF00"/>
              </a:solidFill>
              <a:latin typeface="Times New Roman" panose="02020603050405020304" pitchFamily="18" charset="0"/>
              <a:cs typeface="Times New Roman" panose="02020603050405020304" pitchFamily="18" charset="0"/>
            </a:endParaRPr>
          </a:p>
        </p:txBody>
      </p:sp>
      <p:grpSp>
        <p:nvGrpSpPr>
          <p:cNvPr id="26" name="组合 25"/>
          <p:cNvGrpSpPr/>
          <p:nvPr/>
        </p:nvGrpSpPr>
        <p:grpSpPr>
          <a:xfrm rot="10800000">
            <a:off x="3704982" y="2254109"/>
            <a:ext cx="1174498" cy="763286"/>
            <a:chOff x="1766887" y="1213471"/>
            <a:chExt cx="339494" cy="397144"/>
          </a:xfrm>
          <a:solidFill>
            <a:srgbClr val="00B050"/>
          </a:solidFill>
        </p:grpSpPr>
        <p:sp>
          <p:nvSpPr>
            <p:cNvPr id="27" name="右箭头 26"/>
            <p:cNvSpPr/>
            <p:nvPr/>
          </p:nvSpPr>
          <p:spPr>
            <a:xfrm>
              <a:off x="1766887" y="1213471"/>
              <a:ext cx="339494" cy="39714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右箭头 6"/>
            <p:cNvSpPr/>
            <p:nvPr/>
          </p:nvSpPr>
          <p:spPr>
            <a:xfrm>
              <a:off x="1766887" y="1292900"/>
              <a:ext cx="237646" cy="2382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zh-CN" altLang="en-US" sz="1700" kern="1200"/>
            </a:p>
          </p:txBody>
        </p:sp>
      </p:grpSp>
      <p:sp>
        <p:nvSpPr>
          <p:cNvPr id="29" name="矩形 28"/>
          <p:cNvSpPr/>
          <p:nvPr/>
        </p:nvSpPr>
        <p:spPr>
          <a:xfrm>
            <a:off x="2470643" y="3546832"/>
            <a:ext cx="3775393" cy="523220"/>
          </a:xfrm>
          <a:prstGeom prst="rect">
            <a:avLst/>
          </a:prstGeom>
        </p:spPr>
        <p:txBody>
          <a:bodyPr wrap="none">
            <a:spAutoFit/>
          </a:bodyPr>
          <a:lstStyle/>
          <a:p>
            <a:r>
              <a:rPr lang="zh-CN" altLang="zh-CN" sz="2800" b="1" dirty="0">
                <a:solidFill>
                  <a:srgbClr val="FF0000"/>
                </a:solidFill>
              </a:rPr>
              <a:t>函数零点引入的必要性</a:t>
            </a:r>
            <a:endParaRPr lang="zh-CN" alt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347614"/>
            <a:ext cx="8560461" cy="3528392"/>
          </a:xfrm>
        </p:spPr>
        <p:txBody>
          <a:bodyPr>
            <a:norm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3.</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精准到位的语言引导</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zh-CN" sz="2800" b="1" dirty="0"/>
              <a:t>教师精准到位的语言引导是推动学生思维进程的基本要素，是实现课堂有效对话的的主要手段，是提高课堂教学效率的关键因素。</a:t>
            </a:r>
            <a:endParaRPr lang="zh-CN" altLang="zh-CN" sz="2800" b="1" dirty="0"/>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347614"/>
            <a:ext cx="8560461" cy="1296144"/>
          </a:xfrm>
        </p:spPr>
        <p:txBody>
          <a:bodyPr>
            <a:norm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3.</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精准到位的语言引导</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en-US" sz="2800" b="1" dirty="0" smtClean="0"/>
              <a:t>（</a:t>
            </a:r>
            <a:r>
              <a:rPr lang="en-US" altLang="zh-CN" sz="2800" b="1" dirty="0" smtClean="0">
                <a:latin typeface="Times New Roman" panose="02020603050405020304" pitchFamily="18" charset="0"/>
                <a:cs typeface="Times New Roman" panose="02020603050405020304" pitchFamily="18" charset="0"/>
              </a:rPr>
              <a:t>1</a:t>
            </a:r>
            <a:r>
              <a:rPr lang="zh-CN" altLang="en-US" sz="2800" b="1" dirty="0" smtClean="0"/>
              <a:t>）</a:t>
            </a:r>
            <a:r>
              <a:rPr lang="zh-CN" altLang="zh-CN" sz="2800" b="1" dirty="0" smtClean="0"/>
              <a:t>复杂</a:t>
            </a:r>
            <a:r>
              <a:rPr lang="zh-CN" altLang="zh-CN" sz="2800" b="1" dirty="0"/>
              <a:t>问题简单化，由特殊到一般地思考</a:t>
            </a:r>
            <a:r>
              <a:rPr lang="zh-CN" altLang="zh-CN" sz="2800" b="1" dirty="0" smtClean="0"/>
              <a:t>问题</a:t>
            </a:r>
            <a:endParaRPr lang="zh-CN" altLang="zh-CN" sz="2800" dirty="0"/>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sp>
        <p:nvSpPr>
          <p:cNvPr id="3" name="矩形 2"/>
          <p:cNvSpPr/>
          <p:nvPr/>
        </p:nvSpPr>
        <p:spPr>
          <a:xfrm>
            <a:off x="467544" y="2427734"/>
            <a:ext cx="8640960" cy="2708434"/>
          </a:xfrm>
          <a:prstGeom prst="rect">
            <a:avLst/>
          </a:prstGeom>
        </p:spPr>
        <p:txBody>
          <a:bodyPr wrap="square">
            <a:spAutoFit/>
          </a:bodyPr>
          <a:lstStyle/>
          <a:p>
            <a:r>
              <a:rPr lang="zh-CN" altLang="en-US" sz="2000" b="1" dirty="0" smtClean="0">
                <a:solidFill>
                  <a:srgbClr val="FF0000"/>
                </a:solidFill>
                <a:latin typeface="Times New Roman" panose="02020603050405020304" pitchFamily="18" charset="0"/>
                <a:cs typeface="Times New Roman" panose="02020603050405020304" pitchFamily="18" charset="0"/>
              </a:rPr>
              <a:t>引导</a:t>
            </a:r>
            <a:r>
              <a:rPr lang="en-US" altLang="zh-CN" sz="2000" b="1" dirty="0" smtClean="0">
                <a:solidFill>
                  <a:srgbClr val="FF0000"/>
                </a:solidFill>
                <a:latin typeface="Times New Roman" panose="02020603050405020304" pitchFamily="18" charset="0"/>
                <a:cs typeface="Times New Roman" panose="02020603050405020304" pitchFamily="18" charset="0"/>
              </a:rPr>
              <a:t>1</a:t>
            </a:r>
            <a:r>
              <a:rPr lang="zh-CN" altLang="en-US" sz="2000" b="1" dirty="0" smtClean="0">
                <a:solidFill>
                  <a:srgbClr val="FF0000"/>
                </a:solidFill>
                <a:latin typeface="Times New Roman" panose="02020603050405020304" pitchFamily="18" charset="0"/>
                <a:cs typeface="Times New Roman" panose="02020603050405020304" pitchFamily="18" charset="0"/>
              </a:rPr>
              <a:t>：</a:t>
            </a:r>
            <a:r>
              <a:rPr lang="zh-CN" altLang="zh-CN" sz="2000" b="1" dirty="0" smtClean="0">
                <a:solidFill>
                  <a:srgbClr val="00CC00"/>
                </a:solidFill>
                <a:latin typeface="Times New Roman" panose="02020603050405020304" pitchFamily="18" charset="0"/>
                <a:cs typeface="Times New Roman" panose="02020603050405020304" pitchFamily="18" charset="0"/>
              </a:rPr>
              <a:t>当</a:t>
            </a:r>
            <a:r>
              <a:rPr lang="zh-CN" altLang="zh-CN" sz="2000" b="1" dirty="0">
                <a:solidFill>
                  <a:srgbClr val="00CC00"/>
                </a:solidFill>
                <a:latin typeface="Times New Roman" panose="02020603050405020304" pitchFamily="18" charset="0"/>
                <a:cs typeface="Times New Roman" panose="02020603050405020304" pitchFamily="18" charset="0"/>
              </a:rPr>
              <a:t>遇到一个复杂的问题，我们一般应该怎么办？</a:t>
            </a:r>
            <a:endParaRPr lang="zh-CN" altLang="zh-CN" sz="2000" b="1" dirty="0">
              <a:solidFill>
                <a:srgbClr val="00CC00"/>
              </a:solidFill>
              <a:latin typeface="Times New Roman" panose="02020603050405020304" pitchFamily="18" charset="0"/>
              <a:cs typeface="Times New Roman" panose="02020603050405020304" pitchFamily="18" charset="0"/>
            </a:endParaRPr>
          </a:p>
          <a:p>
            <a:r>
              <a:rPr lang="zh-CN" altLang="zh-CN" b="1" dirty="0">
                <a:solidFill>
                  <a:schemeClr val="tx2"/>
                </a:solidFill>
                <a:latin typeface="Times New Roman" panose="02020603050405020304" pitchFamily="18" charset="0"/>
                <a:cs typeface="Times New Roman" panose="02020603050405020304" pitchFamily="18" charset="0"/>
              </a:rPr>
              <a:t>以此来引导学生将复杂的问题简单化，寻找类似的简单问题的解决方法。</a:t>
            </a:r>
            <a:endParaRPr lang="zh-CN" altLang="zh-CN" b="1" dirty="0">
              <a:solidFill>
                <a:schemeClr val="tx2"/>
              </a:solidFill>
              <a:latin typeface="Times New Roman" panose="02020603050405020304" pitchFamily="18" charset="0"/>
              <a:cs typeface="Times New Roman" panose="02020603050405020304" pitchFamily="18" charset="0"/>
            </a:endParaRPr>
          </a:p>
          <a:p>
            <a:r>
              <a:rPr lang="zh-CN" altLang="en-US" sz="2000" b="1" dirty="0" smtClean="0">
                <a:solidFill>
                  <a:srgbClr val="FF0000"/>
                </a:solidFill>
                <a:latin typeface="Times New Roman" panose="02020603050405020304" pitchFamily="18" charset="0"/>
                <a:cs typeface="Times New Roman" panose="02020603050405020304" pitchFamily="18" charset="0"/>
              </a:rPr>
              <a:t>引导</a:t>
            </a:r>
            <a:r>
              <a:rPr lang="en-US" altLang="zh-CN" sz="2000" b="1" dirty="0" smtClean="0">
                <a:solidFill>
                  <a:srgbClr val="FF0000"/>
                </a:solidFill>
                <a:latin typeface="Times New Roman" panose="02020603050405020304" pitchFamily="18" charset="0"/>
                <a:cs typeface="Times New Roman" panose="02020603050405020304" pitchFamily="18" charset="0"/>
              </a:rPr>
              <a:t>2</a:t>
            </a:r>
            <a:r>
              <a:rPr lang="zh-CN" altLang="en-US" sz="2000" b="1" dirty="0" smtClean="0">
                <a:solidFill>
                  <a:srgbClr val="FF0000"/>
                </a:solidFill>
                <a:latin typeface="Times New Roman" panose="02020603050405020304" pitchFamily="18" charset="0"/>
                <a:cs typeface="Times New Roman" panose="02020603050405020304" pitchFamily="18" charset="0"/>
              </a:rPr>
              <a:t>：</a:t>
            </a:r>
            <a:r>
              <a:rPr lang="zh-CN" altLang="zh-CN" sz="2000" b="1" dirty="0" smtClean="0">
                <a:solidFill>
                  <a:srgbClr val="00CC00"/>
                </a:solidFill>
                <a:latin typeface="Times New Roman" panose="02020603050405020304" pitchFamily="18" charset="0"/>
                <a:cs typeface="Times New Roman" panose="02020603050405020304" pitchFamily="18" charset="0"/>
              </a:rPr>
              <a:t>以前</a:t>
            </a:r>
            <a:r>
              <a:rPr lang="zh-CN" altLang="zh-CN" sz="2000" b="1" dirty="0">
                <a:solidFill>
                  <a:srgbClr val="00CC00"/>
                </a:solidFill>
                <a:latin typeface="Times New Roman" panose="02020603050405020304" pitchFamily="18" charset="0"/>
                <a:cs typeface="Times New Roman" panose="02020603050405020304" pitchFamily="18" charset="0"/>
              </a:rPr>
              <a:t>我们如何判断一个方程是否有实根，这对研究这个方程是否有帮助？</a:t>
            </a:r>
            <a:endParaRPr lang="zh-CN" altLang="zh-CN" sz="2000" b="1" dirty="0">
              <a:solidFill>
                <a:srgbClr val="00CC00"/>
              </a:solidFill>
              <a:latin typeface="Times New Roman" panose="02020603050405020304" pitchFamily="18" charset="0"/>
              <a:cs typeface="Times New Roman" panose="02020603050405020304" pitchFamily="18" charset="0"/>
            </a:endParaRPr>
          </a:p>
          <a:p>
            <a:r>
              <a:rPr lang="zh-CN" altLang="zh-CN" b="1" dirty="0">
                <a:solidFill>
                  <a:schemeClr val="tx2"/>
                </a:solidFill>
                <a:latin typeface="Times New Roman" panose="02020603050405020304" pitchFamily="18" charset="0"/>
                <a:cs typeface="Times New Roman" panose="02020603050405020304" pitchFamily="18" charset="0"/>
              </a:rPr>
              <a:t>以此来引导学生从已有认知结构出发，将解决简单方程的方法迁移到不能求解的方程中去，学会从特殊到一般的思维方法。</a:t>
            </a:r>
            <a:endParaRPr lang="zh-CN" altLang="zh-CN" b="1" dirty="0">
              <a:solidFill>
                <a:schemeClr val="tx2"/>
              </a:solidFill>
              <a:latin typeface="Times New Roman" panose="02020603050405020304" pitchFamily="18" charset="0"/>
              <a:cs typeface="Times New Roman" panose="02020603050405020304" pitchFamily="18" charset="0"/>
            </a:endParaRPr>
          </a:p>
          <a:p>
            <a:r>
              <a:rPr lang="zh-CN" altLang="en-US" sz="2000" b="1" dirty="0" smtClean="0">
                <a:solidFill>
                  <a:srgbClr val="FF0000"/>
                </a:solidFill>
                <a:latin typeface="Times New Roman" panose="02020603050405020304" pitchFamily="18" charset="0"/>
                <a:cs typeface="Times New Roman" panose="02020603050405020304" pitchFamily="18" charset="0"/>
              </a:rPr>
              <a:t>引导</a:t>
            </a:r>
            <a:r>
              <a:rPr lang="en-US" altLang="zh-CN" sz="2000" b="1" dirty="0" smtClean="0">
                <a:solidFill>
                  <a:srgbClr val="FF0000"/>
                </a:solidFill>
                <a:latin typeface="Times New Roman" panose="02020603050405020304" pitchFamily="18" charset="0"/>
                <a:cs typeface="Times New Roman" panose="02020603050405020304" pitchFamily="18" charset="0"/>
              </a:rPr>
              <a:t>3</a:t>
            </a:r>
            <a:r>
              <a:rPr lang="zh-CN" altLang="en-US" sz="2000" b="1" dirty="0" smtClean="0">
                <a:solidFill>
                  <a:srgbClr val="FF0000"/>
                </a:solidFill>
                <a:latin typeface="Times New Roman" panose="02020603050405020304" pitchFamily="18" charset="0"/>
                <a:cs typeface="Times New Roman" panose="02020603050405020304" pitchFamily="18" charset="0"/>
              </a:rPr>
              <a:t>：</a:t>
            </a:r>
            <a:r>
              <a:rPr lang="zh-CN" altLang="zh-CN" sz="2000" b="1" dirty="0" smtClean="0">
                <a:solidFill>
                  <a:srgbClr val="00CC00"/>
                </a:solidFill>
                <a:latin typeface="Times New Roman" panose="02020603050405020304" pitchFamily="18" charset="0"/>
                <a:cs typeface="Times New Roman" panose="02020603050405020304" pitchFamily="18" charset="0"/>
              </a:rPr>
              <a:t>除了</a:t>
            </a:r>
            <a:r>
              <a:rPr lang="zh-CN" altLang="zh-CN" sz="2000" b="1" dirty="0">
                <a:solidFill>
                  <a:srgbClr val="00CC00"/>
                </a:solidFill>
                <a:latin typeface="Times New Roman" panose="02020603050405020304" pitchFamily="18" charset="0"/>
                <a:cs typeface="Times New Roman" panose="02020603050405020304" pitchFamily="18" charset="0"/>
              </a:rPr>
              <a:t>用判别式可以判断一元二次方程根的情况，还有其他的方法吗</a:t>
            </a:r>
            <a:r>
              <a:rPr lang="zh-CN" altLang="zh-CN" sz="2000" b="1" dirty="0" smtClean="0">
                <a:solidFill>
                  <a:srgbClr val="00CC00"/>
                </a:solidFill>
                <a:latin typeface="Times New Roman" panose="02020603050405020304" pitchFamily="18" charset="0"/>
                <a:cs typeface="Times New Roman" panose="02020603050405020304" pitchFamily="18" charset="0"/>
              </a:rPr>
              <a:t>？</a:t>
            </a:r>
            <a:endParaRPr lang="en-US" altLang="zh-CN" sz="2000" b="1" dirty="0" smtClean="0">
              <a:solidFill>
                <a:srgbClr val="00CC00"/>
              </a:solidFill>
              <a:latin typeface="Times New Roman" panose="02020603050405020304" pitchFamily="18" charset="0"/>
              <a:cs typeface="Times New Roman" panose="02020603050405020304" pitchFamily="18" charset="0"/>
            </a:endParaRPr>
          </a:p>
          <a:p>
            <a:r>
              <a:rPr lang="zh-CN" altLang="zh-CN" b="1" dirty="0">
                <a:solidFill>
                  <a:schemeClr val="tx2"/>
                </a:solidFill>
                <a:latin typeface="Times New Roman" panose="02020603050405020304" pitchFamily="18" charset="0"/>
                <a:cs typeface="Times New Roman" panose="02020603050405020304" pitchFamily="18" charset="0"/>
              </a:rPr>
              <a:t>以此来引导学生建立方程与函数的联系，渗透函数与方程的思想方法，并培养其从不同角度思考问题的习惯。</a:t>
            </a:r>
            <a:endParaRPr lang="zh-CN" altLang="en-US" b="1"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347614"/>
            <a:ext cx="8560461" cy="1224136"/>
          </a:xfrm>
        </p:spPr>
        <p:txBody>
          <a:bodyPr>
            <a:norm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3.</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精准到位的语言引导</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en-US" sz="2800" b="1" dirty="0" smtClean="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2</a:t>
            </a:r>
            <a:r>
              <a:rPr lang="zh-CN" altLang="en-US" sz="2800" b="1" dirty="0" smtClean="0">
                <a:latin typeface="Times New Roman" panose="02020603050405020304" pitchFamily="18" charset="0"/>
                <a:cs typeface="Times New Roman" panose="02020603050405020304" pitchFamily="18" charset="0"/>
              </a:rPr>
              <a:t>）</a:t>
            </a:r>
            <a:r>
              <a:rPr lang="zh-CN" altLang="zh-CN" sz="2800" b="1" dirty="0" smtClean="0"/>
              <a:t>从</a:t>
            </a:r>
            <a:r>
              <a:rPr lang="zh-CN" altLang="zh-CN" sz="2800" b="1" dirty="0"/>
              <a:t>直观想象自然过渡到数学</a:t>
            </a:r>
            <a:r>
              <a:rPr lang="zh-CN" altLang="zh-CN" sz="2800" b="1" dirty="0" smtClean="0"/>
              <a:t>抽象</a:t>
            </a:r>
            <a:endParaRPr lang="zh-CN" altLang="zh-CN" sz="2800" dirty="0"/>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sp>
        <p:nvSpPr>
          <p:cNvPr id="3" name="矩形 2"/>
          <p:cNvSpPr/>
          <p:nvPr/>
        </p:nvSpPr>
        <p:spPr>
          <a:xfrm>
            <a:off x="570404" y="2571750"/>
            <a:ext cx="8322076" cy="2031325"/>
          </a:xfrm>
          <a:prstGeom prst="rect">
            <a:avLst/>
          </a:prstGeom>
        </p:spPr>
        <p:txBody>
          <a:bodyPr wrap="square">
            <a:spAutoFit/>
          </a:bodyPr>
          <a:lstStyle/>
          <a:p>
            <a:r>
              <a:rPr lang="zh-CN" altLang="zh-CN" b="1" dirty="0">
                <a:solidFill>
                  <a:schemeClr val="accent2">
                    <a:lumMod val="75000"/>
                  </a:schemeClr>
                </a:solidFill>
                <a:latin typeface="Times New Roman" panose="02020603050405020304" pitchFamily="18" charset="0"/>
                <a:cs typeface="Times New Roman" panose="02020603050405020304" pitchFamily="18" charset="0"/>
              </a:rPr>
              <a:t>引导学生用</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f</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a</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f</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b</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)&lt;0</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来说明函数</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f</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x</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在（</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a</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b</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）内有零点的精准语言，教学过程中是先从函数图象出发，让学生通过观察函数</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f</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x</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的图象在（</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a</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b</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）内是否与</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x</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轴有交点，来认识函数</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f</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x</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在（</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a</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b</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）内是否有零点。这是一个</a:t>
            </a:r>
            <a:r>
              <a:rPr lang="zh-CN" altLang="zh-CN" b="1" dirty="0">
                <a:solidFill>
                  <a:srgbClr val="FF0000"/>
                </a:solidFill>
                <a:latin typeface="Times New Roman" panose="02020603050405020304" pitchFamily="18" charset="0"/>
                <a:cs typeface="Times New Roman" panose="02020603050405020304" pitchFamily="18" charset="0"/>
              </a:rPr>
              <a:t>直观想象</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的认知过程，对学生来说并不困难。然后再让学生认识，</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f</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a</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f</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b</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)&lt;0</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则函数</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f</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x</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的图象在（</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a</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b</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）内与</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x</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轴有交点。不过，这却是一个由</a:t>
            </a:r>
            <a:r>
              <a:rPr lang="zh-CN" altLang="zh-CN" b="1" dirty="0">
                <a:solidFill>
                  <a:srgbClr val="FF0000"/>
                </a:solidFill>
                <a:latin typeface="Times New Roman" panose="02020603050405020304" pitchFamily="18" charset="0"/>
                <a:cs typeface="Times New Roman" panose="02020603050405020304" pitchFamily="18" charset="0"/>
              </a:rPr>
              <a:t>直观想象</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到</a:t>
            </a:r>
            <a:r>
              <a:rPr lang="zh-CN" altLang="zh-CN" b="1" dirty="0">
                <a:solidFill>
                  <a:srgbClr val="FF0000"/>
                </a:solidFill>
                <a:latin typeface="Times New Roman" panose="02020603050405020304" pitchFamily="18" charset="0"/>
                <a:cs typeface="Times New Roman" panose="02020603050405020304" pitchFamily="18" charset="0"/>
              </a:rPr>
              <a:t>数学抽象</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的飞跃，对学生来说是有困难的。教学的关键在于，如何引导学生由函数</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f</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x</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的图象穿过</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x</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轴在（</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a</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b</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）的部分，联想到</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f</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a</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 ·</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f</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a:t>
            </a:r>
            <a:r>
              <a:rPr lang="en-US" altLang="zh-CN" b="1" i="1" dirty="0">
                <a:solidFill>
                  <a:schemeClr val="accent2">
                    <a:lumMod val="75000"/>
                  </a:schemeClr>
                </a:solidFill>
                <a:latin typeface="Times New Roman" panose="02020603050405020304" pitchFamily="18" charset="0"/>
                <a:cs typeface="Times New Roman" panose="02020603050405020304" pitchFamily="18" charset="0"/>
              </a:rPr>
              <a:t>b</a:t>
            </a:r>
            <a:r>
              <a:rPr lang="en-US" altLang="zh-CN" b="1" dirty="0">
                <a:solidFill>
                  <a:schemeClr val="accent2">
                    <a:lumMod val="75000"/>
                  </a:schemeClr>
                </a:solidFill>
                <a:latin typeface="Times New Roman" panose="02020603050405020304" pitchFamily="18" charset="0"/>
                <a:cs typeface="Times New Roman" panose="02020603050405020304" pitchFamily="18" charset="0"/>
              </a:rPr>
              <a:t>)&lt;0</a:t>
            </a:r>
            <a:r>
              <a:rPr lang="zh-CN" altLang="zh-CN" b="1" dirty="0">
                <a:solidFill>
                  <a:schemeClr val="accent2">
                    <a:lumMod val="75000"/>
                  </a:schemeClr>
                </a:solidFill>
                <a:latin typeface="Times New Roman" panose="02020603050405020304" pitchFamily="18" charset="0"/>
                <a:cs typeface="Times New Roman" panose="02020603050405020304" pitchFamily="18" charset="0"/>
              </a:rPr>
              <a:t>。</a:t>
            </a:r>
            <a:endParaRPr lang="zh-CN" altLang="en-US" b="1" dirty="0">
              <a:solidFill>
                <a:schemeClr val="accent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347614"/>
            <a:ext cx="8560461" cy="1224136"/>
          </a:xfrm>
        </p:spPr>
        <p:txBody>
          <a:bodyPr>
            <a:norm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3.</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精准到位的语言引导</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en-US" sz="2800" b="1" dirty="0" smtClean="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2</a:t>
            </a:r>
            <a:r>
              <a:rPr lang="zh-CN" altLang="en-US" sz="2800" b="1" dirty="0" smtClean="0">
                <a:latin typeface="Times New Roman" panose="02020603050405020304" pitchFamily="18" charset="0"/>
                <a:cs typeface="Times New Roman" panose="02020603050405020304" pitchFamily="18" charset="0"/>
              </a:rPr>
              <a:t>）</a:t>
            </a:r>
            <a:r>
              <a:rPr lang="zh-CN" altLang="zh-CN" sz="2800" b="1" dirty="0" smtClean="0"/>
              <a:t>从</a:t>
            </a:r>
            <a:r>
              <a:rPr lang="zh-CN" altLang="zh-CN" sz="2800" b="1" dirty="0"/>
              <a:t>直观想象自然过渡到数学</a:t>
            </a:r>
            <a:r>
              <a:rPr lang="zh-CN" altLang="zh-CN" sz="2800" b="1" dirty="0" smtClean="0"/>
              <a:t>抽象</a:t>
            </a:r>
            <a:endParaRPr lang="zh-CN" altLang="zh-CN" sz="2800" dirty="0"/>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sp>
        <p:nvSpPr>
          <p:cNvPr id="3" name="矩形 2"/>
          <p:cNvSpPr/>
          <p:nvPr/>
        </p:nvSpPr>
        <p:spPr>
          <a:xfrm>
            <a:off x="570404" y="2571750"/>
            <a:ext cx="8322076" cy="2031325"/>
          </a:xfrm>
          <a:prstGeom prst="rect">
            <a:avLst/>
          </a:prstGeom>
        </p:spPr>
        <p:txBody>
          <a:bodyPr wrap="square">
            <a:spAutoFit/>
          </a:bodyPr>
          <a:lstStyle/>
          <a:p>
            <a:r>
              <a:rPr lang="zh-CN" altLang="en-US" b="1" dirty="0" smtClean="0">
                <a:solidFill>
                  <a:srgbClr val="FF0000"/>
                </a:solidFill>
                <a:latin typeface="Times New Roman" panose="02020603050405020304" pitchFamily="18" charset="0"/>
                <a:cs typeface="Times New Roman" panose="02020603050405020304" pitchFamily="18" charset="0"/>
              </a:rPr>
              <a:t>引导</a:t>
            </a:r>
            <a:r>
              <a:rPr lang="en-US" altLang="zh-CN" b="1" dirty="0" smtClean="0">
                <a:solidFill>
                  <a:srgbClr val="FF0000"/>
                </a:solidFill>
                <a:latin typeface="Times New Roman" panose="02020603050405020304" pitchFamily="18" charset="0"/>
                <a:cs typeface="Times New Roman" panose="02020603050405020304" pitchFamily="18" charset="0"/>
              </a:rPr>
              <a:t>1</a:t>
            </a:r>
            <a:r>
              <a:rPr lang="zh-CN" altLang="en-US" b="1" dirty="0" smtClean="0">
                <a:solidFill>
                  <a:srgbClr val="FF0000"/>
                </a:solidFill>
                <a:latin typeface="Times New Roman" panose="02020603050405020304" pitchFamily="18" charset="0"/>
                <a:cs typeface="Times New Roman" panose="02020603050405020304" pitchFamily="18" charset="0"/>
              </a:rPr>
              <a:t>：</a:t>
            </a:r>
            <a:r>
              <a:rPr lang="zh-CN" altLang="zh-CN" b="1" dirty="0" smtClean="0">
                <a:solidFill>
                  <a:srgbClr val="00CC00"/>
                </a:solidFill>
                <a:latin typeface="Times New Roman" panose="02020603050405020304" pitchFamily="18" charset="0"/>
                <a:cs typeface="Times New Roman" panose="02020603050405020304" pitchFamily="18" charset="0"/>
              </a:rPr>
              <a:t>我们</a:t>
            </a:r>
            <a:r>
              <a:rPr lang="zh-CN" altLang="zh-CN" b="1" dirty="0">
                <a:solidFill>
                  <a:srgbClr val="00CC00"/>
                </a:solidFill>
                <a:latin typeface="Times New Roman" panose="02020603050405020304" pitchFamily="18" charset="0"/>
                <a:cs typeface="Times New Roman" panose="02020603050405020304" pitchFamily="18" charset="0"/>
              </a:rPr>
              <a:t>看到，当函数</a:t>
            </a:r>
            <a:r>
              <a:rPr lang="en-US" altLang="zh-CN" b="1" i="1" dirty="0">
                <a:solidFill>
                  <a:srgbClr val="00CC00"/>
                </a:solidFill>
                <a:latin typeface="Times New Roman" panose="02020603050405020304" pitchFamily="18" charset="0"/>
                <a:cs typeface="Times New Roman" panose="02020603050405020304" pitchFamily="18" charset="0"/>
              </a:rPr>
              <a:t>f</a:t>
            </a:r>
            <a:r>
              <a:rPr lang="en-US"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x</a:t>
            </a:r>
            <a:r>
              <a:rPr lang="en-US" altLang="zh-CN" b="1" dirty="0">
                <a:solidFill>
                  <a:srgbClr val="00CC00"/>
                </a:solidFill>
                <a:latin typeface="Times New Roman" panose="02020603050405020304" pitchFamily="18" charset="0"/>
                <a:cs typeface="Times New Roman" panose="02020603050405020304" pitchFamily="18" charset="0"/>
              </a:rPr>
              <a:t>)</a:t>
            </a:r>
            <a:r>
              <a:rPr lang="zh-CN" altLang="zh-CN" b="1" dirty="0">
                <a:solidFill>
                  <a:srgbClr val="00CC00"/>
                </a:solidFill>
                <a:latin typeface="Times New Roman" panose="02020603050405020304" pitchFamily="18" charset="0"/>
                <a:cs typeface="Times New Roman" panose="02020603050405020304" pitchFamily="18" charset="0"/>
              </a:rPr>
              <a:t>的图象穿过</a:t>
            </a:r>
            <a:r>
              <a:rPr lang="en-US" altLang="zh-CN" b="1" i="1" dirty="0">
                <a:solidFill>
                  <a:srgbClr val="00CC00"/>
                </a:solidFill>
                <a:latin typeface="Times New Roman" panose="02020603050405020304" pitchFamily="18" charset="0"/>
                <a:cs typeface="Times New Roman" panose="02020603050405020304" pitchFamily="18" charset="0"/>
              </a:rPr>
              <a:t>x</a:t>
            </a:r>
            <a:r>
              <a:rPr lang="zh-CN" altLang="zh-CN" b="1" dirty="0">
                <a:solidFill>
                  <a:srgbClr val="00CC00"/>
                </a:solidFill>
                <a:latin typeface="Times New Roman" panose="02020603050405020304" pitchFamily="18" charset="0"/>
                <a:cs typeface="Times New Roman" panose="02020603050405020304" pitchFamily="18" charset="0"/>
              </a:rPr>
              <a:t>轴时，函数</a:t>
            </a:r>
            <a:r>
              <a:rPr lang="en-US" altLang="zh-CN" b="1" i="1" dirty="0">
                <a:solidFill>
                  <a:srgbClr val="00CC00"/>
                </a:solidFill>
                <a:latin typeface="Times New Roman" panose="02020603050405020304" pitchFamily="18" charset="0"/>
                <a:cs typeface="Times New Roman" panose="02020603050405020304" pitchFamily="18" charset="0"/>
              </a:rPr>
              <a:t>f</a:t>
            </a:r>
            <a:r>
              <a:rPr lang="en-US"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x</a:t>
            </a:r>
            <a:r>
              <a:rPr lang="en-US" altLang="zh-CN" b="1" dirty="0">
                <a:solidFill>
                  <a:srgbClr val="00CC00"/>
                </a:solidFill>
                <a:latin typeface="Times New Roman" panose="02020603050405020304" pitchFamily="18" charset="0"/>
                <a:cs typeface="Times New Roman" panose="02020603050405020304" pitchFamily="18" charset="0"/>
              </a:rPr>
              <a:t>)</a:t>
            </a:r>
            <a:r>
              <a:rPr lang="zh-CN" altLang="zh-CN" b="1" dirty="0">
                <a:solidFill>
                  <a:srgbClr val="00CC00"/>
                </a:solidFill>
                <a:latin typeface="Times New Roman" panose="02020603050405020304" pitchFamily="18" charset="0"/>
                <a:cs typeface="Times New Roman" panose="02020603050405020304" pitchFamily="18" charset="0"/>
              </a:rPr>
              <a:t>的图象就与</a:t>
            </a:r>
            <a:r>
              <a:rPr lang="en-US" altLang="zh-CN" b="1" i="1" dirty="0">
                <a:solidFill>
                  <a:srgbClr val="00CC00"/>
                </a:solidFill>
                <a:latin typeface="Times New Roman" panose="02020603050405020304" pitchFamily="18" charset="0"/>
                <a:cs typeface="Times New Roman" panose="02020603050405020304" pitchFamily="18" charset="0"/>
              </a:rPr>
              <a:t>x</a:t>
            </a:r>
            <a:r>
              <a:rPr lang="zh-CN" altLang="zh-CN" b="1" dirty="0">
                <a:solidFill>
                  <a:srgbClr val="00CC00"/>
                </a:solidFill>
                <a:latin typeface="Times New Roman" panose="02020603050405020304" pitchFamily="18" charset="0"/>
                <a:cs typeface="Times New Roman" panose="02020603050405020304" pitchFamily="18" charset="0"/>
              </a:rPr>
              <a:t>轴产生了交点。如果不作出函数</a:t>
            </a:r>
            <a:r>
              <a:rPr lang="en-US" altLang="zh-CN" b="1" i="1" dirty="0">
                <a:solidFill>
                  <a:srgbClr val="00CC00"/>
                </a:solidFill>
                <a:latin typeface="Times New Roman" panose="02020603050405020304" pitchFamily="18" charset="0"/>
                <a:cs typeface="Times New Roman" panose="02020603050405020304" pitchFamily="18" charset="0"/>
              </a:rPr>
              <a:t>f</a:t>
            </a:r>
            <a:r>
              <a:rPr lang="en-US"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x</a:t>
            </a:r>
            <a:r>
              <a:rPr lang="en-US" altLang="zh-CN" b="1" dirty="0">
                <a:solidFill>
                  <a:srgbClr val="00CC00"/>
                </a:solidFill>
                <a:latin typeface="Times New Roman" panose="02020603050405020304" pitchFamily="18" charset="0"/>
                <a:cs typeface="Times New Roman" panose="02020603050405020304" pitchFamily="18" charset="0"/>
              </a:rPr>
              <a:t>)</a:t>
            </a:r>
            <a:r>
              <a:rPr lang="zh-CN" altLang="zh-CN" b="1" dirty="0">
                <a:solidFill>
                  <a:srgbClr val="00CC00"/>
                </a:solidFill>
                <a:latin typeface="Times New Roman" panose="02020603050405020304" pitchFamily="18" charset="0"/>
                <a:cs typeface="Times New Roman" panose="02020603050405020304" pitchFamily="18" charset="0"/>
              </a:rPr>
              <a:t>的图象，你又如何判断函数</a:t>
            </a:r>
            <a:r>
              <a:rPr lang="en-US" altLang="zh-CN" b="1" i="1" dirty="0">
                <a:solidFill>
                  <a:srgbClr val="00CC00"/>
                </a:solidFill>
                <a:latin typeface="Times New Roman" panose="02020603050405020304" pitchFamily="18" charset="0"/>
                <a:cs typeface="Times New Roman" panose="02020603050405020304" pitchFamily="18" charset="0"/>
              </a:rPr>
              <a:t>f</a:t>
            </a:r>
            <a:r>
              <a:rPr lang="en-US"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x</a:t>
            </a:r>
            <a:r>
              <a:rPr lang="en-US" altLang="zh-CN" b="1" dirty="0">
                <a:solidFill>
                  <a:srgbClr val="00CC00"/>
                </a:solidFill>
                <a:latin typeface="Times New Roman" panose="02020603050405020304" pitchFamily="18" charset="0"/>
                <a:cs typeface="Times New Roman" panose="02020603050405020304" pitchFamily="18" charset="0"/>
              </a:rPr>
              <a:t>)</a:t>
            </a:r>
            <a:r>
              <a:rPr lang="zh-CN" altLang="zh-CN" b="1" dirty="0">
                <a:solidFill>
                  <a:srgbClr val="00CC00"/>
                </a:solidFill>
                <a:latin typeface="Times New Roman" panose="02020603050405020304" pitchFamily="18" charset="0"/>
                <a:cs typeface="Times New Roman" panose="02020603050405020304" pitchFamily="18" charset="0"/>
              </a:rPr>
              <a:t>的图象与</a:t>
            </a:r>
            <a:r>
              <a:rPr lang="en-US" altLang="zh-CN" b="1" i="1" dirty="0">
                <a:solidFill>
                  <a:srgbClr val="00CC00"/>
                </a:solidFill>
                <a:latin typeface="Times New Roman" panose="02020603050405020304" pitchFamily="18" charset="0"/>
                <a:cs typeface="Times New Roman" panose="02020603050405020304" pitchFamily="18" charset="0"/>
              </a:rPr>
              <a:t>x</a:t>
            </a:r>
            <a:r>
              <a:rPr lang="zh-CN" altLang="zh-CN" b="1" dirty="0">
                <a:solidFill>
                  <a:srgbClr val="00CC00"/>
                </a:solidFill>
                <a:latin typeface="Times New Roman" panose="02020603050405020304" pitchFamily="18" charset="0"/>
                <a:cs typeface="Times New Roman" panose="02020603050405020304" pitchFamily="18" charset="0"/>
              </a:rPr>
              <a:t>轴有交点？</a:t>
            </a:r>
            <a:endParaRPr lang="zh-CN" altLang="zh-CN" b="1" dirty="0">
              <a:solidFill>
                <a:srgbClr val="00CC00"/>
              </a:solidFill>
              <a:latin typeface="Times New Roman" panose="02020603050405020304" pitchFamily="18" charset="0"/>
              <a:cs typeface="Times New Roman" panose="02020603050405020304" pitchFamily="18" charset="0"/>
            </a:endParaRPr>
          </a:p>
          <a:p>
            <a:r>
              <a:rPr lang="zh-CN" altLang="en-US" b="1" dirty="0" smtClean="0">
                <a:solidFill>
                  <a:srgbClr val="FF0000"/>
                </a:solidFill>
                <a:latin typeface="Times New Roman" panose="02020603050405020304" pitchFamily="18" charset="0"/>
                <a:cs typeface="Times New Roman" panose="02020603050405020304" pitchFamily="18" charset="0"/>
              </a:rPr>
              <a:t>引导</a:t>
            </a:r>
            <a:r>
              <a:rPr lang="en-US" altLang="zh-CN" b="1" dirty="0" smtClean="0">
                <a:solidFill>
                  <a:srgbClr val="FF0000"/>
                </a:solidFill>
                <a:latin typeface="Times New Roman" panose="02020603050405020304" pitchFamily="18" charset="0"/>
                <a:cs typeface="Times New Roman" panose="02020603050405020304" pitchFamily="18" charset="0"/>
              </a:rPr>
              <a:t>2</a:t>
            </a:r>
            <a:r>
              <a:rPr lang="zh-CN" altLang="en-US" b="1" dirty="0" smtClean="0">
                <a:solidFill>
                  <a:srgbClr val="FF0000"/>
                </a:solidFill>
                <a:latin typeface="Times New Roman" panose="02020603050405020304" pitchFamily="18" charset="0"/>
                <a:cs typeface="Times New Roman" panose="02020603050405020304" pitchFamily="18" charset="0"/>
              </a:rPr>
              <a:t>：</a:t>
            </a:r>
            <a:r>
              <a:rPr lang="zh-CN" altLang="zh-CN" b="1" dirty="0" smtClean="0">
                <a:solidFill>
                  <a:srgbClr val="00CC00"/>
                </a:solidFill>
                <a:latin typeface="Times New Roman" panose="02020603050405020304" pitchFamily="18" charset="0"/>
                <a:cs typeface="Times New Roman" panose="02020603050405020304" pitchFamily="18" charset="0"/>
              </a:rPr>
              <a:t>函数</a:t>
            </a:r>
            <a:r>
              <a:rPr lang="en-US" altLang="zh-CN" b="1" i="1" dirty="0">
                <a:solidFill>
                  <a:srgbClr val="00CC00"/>
                </a:solidFill>
                <a:latin typeface="Times New Roman" panose="02020603050405020304" pitchFamily="18" charset="0"/>
                <a:cs typeface="Times New Roman" panose="02020603050405020304" pitchFamily="18" charset="0"/>
              </a:rPr>
              <a:t>f</a:t>
            </a:r>
            <a:r>
              <a:rPr lang="en-US"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x</a:t>
            </a:r>
            <a:r>
              <a:rPr lang="en-US" altLang="zh-CN" b="1" dirty="0">
                <a:solidFill>
                  <a:srgbClr val="00CC00"/>
                </a:solidFill>
                <a:latin typeface="Times New Roman" panose="02020603050405020304" pitchFamily="18" charset="0"/>
                <a:cs typeface="Times New Roman" panose="02020603050405020304" pitchFamily="18" charset="0"/>
              </a:rPr>
              <a:t>)</a:t>
            </a:r>
            <a:r>
              <a:rPr lang="zh-CN" altLang="zh-CN" b="1" dirty="0">
                <a:solidFill>
                  <a:srgbClr val="00CC00"/>
                </a:solidFill>
                <a:latin typeface="Times New Roman" panose="02020603050405020304" pitchFamily="18" charset="0"/>
                <a:cs typeface="Times New Roman" panose="02020603050405020304" pitchFamily="18" charset="0"/>
              </a:rPr>
              <a:t>的图象穿过</a:t>
            </a:r>
            <a:r>
              <a:rPr lang="en-US" altLang="zh-CN" b="1" i="1" dirty="0">
                <a:solidFill>
                  <a:srgbClr val="00CC00"/>
                </a:solidFill>
                <a:latin typeface="Times New Roman" panose="02020603050405020304" pitchFamily="18" charset="0"/>
                <a:cs typeface="Times New Roman" panose="02020603050405020304" pitchFamily="18" charset="0"/>
              </a:rPr>
              <a:t>x</a:t>
            </a:r>
            <a:r>
              <a:rPr lang="zh-CN" altLang="zh-CN" b="1" dirty="0">
                <a:solidFill>
                  <a:srgbClr val="00CC00"/>
                </a:solidFill>
                <a:latin typeface="Times New Roman" panose="02020603050405020304" pitchFamily="18" charset="0"/>
                <a:cs typeface="Times New Roman" panose="02020603050405020304" pitchFamily="18" charset="0"/>
              </a:rPr>
              <a:t>轴这是几何现象，那么如何用代数形式来描述呢？</a:t>
            </a:r>
            <a:endParaRPr lang="zh-CN" altLang="zh-CN" b="1" dirty="0">
              <a:solidFill>
                <a:srgbClr val="00CC00"/>
              </a:solidFill>
              <a:latin typeface="Times New Roman" panose="02020603050405020304" pitchFamily="18" charset="0"/>
              <a:cs typeface="Times New Roman" panose="02020603050405020304" pitchFamily="18" charset="0"/>
            </a:endParaRPr>
          </a:p>
          <a:p>
            <a:r>
              <a:rPr lang="zh-CN" altLang="en-US" b="1" dirty="0" smtClean="0">
                <a:solidFill>
                  <a:srgbClr val="FF0000"/>
                </a:solidFill>
                <a:latin typeface="Times New Roman" panose="02020603050405020304" pitchFamily="18" charset="0"/>
                <a:cs typeface="Times New Roman" panose="02020603050405020304" pitchFamily="18" charset="0"/>
              </a:rPr>
              <a:t>引导</a:t>
            </a:r>
            <a:r>
              <a:rPr lang="en-US" altLang="zh-CN" b="1" dirty="0" smtClean="0">
                <a:solidFill>
                  <a:srgbClr val="FF0000"/>
                </a:solidFill>
                <a:latin typeface="Times New Roman" panose="02020603050405020304" pitchFamily="18" charset="0"/>
                <a:cs typeface="Times New Roman" panose="02020603050405020304" pitchFamily="18" charset="0"/>
              </a:rPr>
              <a:t>3</a:t>
            </a:r>
            <a:r>
              <a:rPr lang="zh-CN" altLang="en-US" b="1" dirty="0" smtClean="0">
                <a:solidFill>
                  <a:srgbClr val="FF0000"/>
                </a:solidFill>
                <a:latin typeface="Times New Roman" panose="02020603050405020304" pitchFamily="18" charset="0"/>
                <a:cs typeface="Times New Roman" panose="02020603050405020304" pitchFamily="18" charset="0"/>
              </a:rPr>
              <a:t>：</a:t>
            </a:r>
            <a:r>
              <a:rPr lang="zh-CN" altLang="zh-CN" b="1" dirty="0" smtClean="0">
                <a:solidFill>
                  <a:srgbClr val="00CC00"/>
                </a:solidFill>
                <a:latin typeface="Times New Roman" panose="02020603050405020304" pitchFamily="18" charset="0"/>
                <a:cs typeface="Times New Roman" panose="02020603050405020304" pitchFamily="18" charset="0"/>
              </a:rPr>
              <a:t>函数</a:t>
            </a:r>
            <a:r>
              <a:rPr lang="en-US" altLang="zh-CN" b="1" i="1" dirty="0">
                <a:solidFill>
                  <a:srgbClr val="00CC00"/>
                </a:solidFill>
                <a:latin typeface="Times New Roman" panose="02020603050405020304" pitchFamily="18" charset="0"/>
                <a:cs typeface="Times New Roman" panose="02020603050405020304" pitchFamily="18" charset="0"/>
              </a:rPr>
              <a:t>f</a:t>
            </a:r>
            <a:r>
              <a:rPr lang="en-US"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x</a:t>
            </a:r>
            <a:r>
              <a:rPr lang="en-US" altLang="zh-CN" b="1" dirty="0">
                <a:solidFill>
                  <a:srgbClr val="00CC00"/>
                </a:solidFill>
                <a:latin typeface="Times New Roman" panose="02020603050405020304" pitchFamily="18" charset="0"/>
                <a:cs typeface="Times New Roman" panose="02020603050405020304" pitchFamily="18" charset="0"/>
              </a:rPr>
              <a:t>)</a:t>
            </a:r>
            <a:r>
              <a:rPr lang="zh-CN" altLang="zh-CN" b="1" dirty="0">
                <a:solidFill>
                  <a:srgbClr val="00CC00"/>
                </a:solidFill>
                <a:latin typeface="Times New Roman" panose="02020603050405020304" pitchFamily="18" charset="0"/>
                <a:cs typeface="Times New Roman" panose="02020603050405020304" pitchFamily="18" charset="0"/>
              </a:rPr>
              <a:t>的图象穿过</a:t>
            </a:r>
            <a:r>
              <a:rPr lang="en-US" altLang="zh-CN" b="1" i="1" dirty="0">
                <a:solidFill>
                  <a:srgbClr val="00CC00"/>
                </a:solidFill>
                <a:latin typeface="Times New Roman" panose="02020603050405020304" pitchFamily="18" charset="0"/>
                <a:cs typeface="Times New Roman" panose="02020603050405020304" pitchFamily="18" charset="0"/>
              </a:rPr>
              <a:t>x</a:t>
            </a:r>
            <a:r>
              <a:rPr lang="zh-CN" altLang="zh-CN" b="1" dirty="0">
                <a:solidFill>
                  <a:srgbClr val="00CC00"/>
                </a:solidFill>
                <a:latin typeface="Times New Roman" panose="02020603050405020304" pitchFamily="18" charset="0"/>
                <a:cs typeface="Times New Roman" panose="02020603050405020304" pitchFamily="18" charset="0"/>
              </a:rPr>
              <a:t>轴其实就是穿过与</a:t>
            </a:r>
            <a:r>
              <a:rPr lang="en-US" altLang="zh-CN" b="1" i="1" dirty="0">
                <a:solidFill>
                  <a:srgbClr val="00CC00"/>
                </a:solidFill>
                <a:latin typeface="Times New Roman" panose="02020603050405020304" pitchFamily="18" charset="0"/>
                <a:cs typeface="Times New Roman" panose="02020603050405020304" pitchFamily="18" charset="0"/>
              </a:rPr>
              <a:t>x</a:t>
            </a:r>
            <a:r>
              <a:rPr lang="zh-CN" altLang="zh-CN" b="1" dirty="0">
                <a:solidFill>
                  <a:srgbClr val="00CC00"/>
                </a:solidFill>
                <a:latin typeface="Times New Roman" panose="02020603050405020304" pitchFamily="18" charset="0"/>
                <a:cs typeface="Times New Roman" panose="02020603050405020304" pitchFamily="18" charset="0"/>
              </a:rPr>
              <a:t>轴的交点周围的部分，比如（</a:t>
            </a:r>
            <a:r>
              <a:rPr lang="en-US" altLang="zh-CN" b="1" i="1" dirty="0">
                <a:solidFill>
                  <a:srgbClr val="00CC00"/>
                </a:solidFill>
                <a:latin typeface="Times New Roman" panose="02020603050405020304" pitchFamily="18" charset="0"/>
                <a:cs typeface="Times New Roman" panose="02020603050405020304" pitchFamily="18" charset="0"/>
              </a:rPr>
              <a:t>a</a:t>
            </a:r>
            <a:r>
              <a:rPr lang="zh-CN"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b</a:t>
            </a:r>
            <a:r>
              <a:rPr lang="zh-CN" altLang="zh-CN" b="1" dirty="0">
                <a:solidFill>
                  <a:srgbClr val="00CC00"/>
                </a:solidFill>
                <a:latin typeface="Times New Roman" panose="02020603050405020304" pitchFamily="18" charset="0"/>
                <a:cs typeface="Times New Roman" panose="02020603050405020304" pitchFamily="18" charset="0"/>
              </a:rPr>
              <a:t>）。在区间（</a:t>
            </a:r>
            <a:r>
              <a:rPr lang="en-US" altLang="zh-CN" b="1" i="1" dirty="0">
                <a:solidFill>
                  <a:srgbClr val="00CC00"/>
                </a:solidFill>
                <a:latin typeface="Times New Roman" panose="02020603050405020304" pitchFamily="18" charset="0"/>
                <a:cs typeface="Times New Roman" panose="02020603050405020304" pitchFamily="18" charset="0"/>
              </a:rPr>
              <a:t>a</a:t>
            </a:r>
            <a:r>
              <a:rPr lang="zh-CN"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b</a:t>
            </a:r>
            <a:r>
              <a:rPr lang="zh-CN" altLang="zh-CN" b="1" dirty="0">
                <a:solidFill>
                  <a:srgbClr val="00CC00"/>
                </a:solidFill>
                <a:latin typeface="Times New Roman" panose="02020603050405020304" pitchFamily="18" charset="0"/>
                <a:cs typeface="Times New Roman" panose="02020603050405020304" pitchFamily="18" charset="0"/>
              </a:rPr>
              <a:t>）内，如何用代数形式来描述呢？</a:t>
            </a:r>
            <a:endParaRPr lang="zh-CN" altLang="zh-CN" b="1" dirty="0">
              <a:solidFill>
                <a:srgbClr val="00CC00"/>
              </a:solidFill>
              <a:latin typeface="Times New Roman" panose="02020603050405020304" pitchFamily="18" charset="0"/>
              <a:cs typeface="Times New Roman" panose="02020603050405020304" pitchFamily="18" charset="0"/>
            </a:endParaRPr>
          </a:p>
          <a:p>
            <a:r>
              <a:rPr lang="zh-CN" altLang="en-US" b="1" dirty="0" smtClean="0">
                <a:solidFill>
                  <a:srgbClr val="FF0000"/>
                </a:solidFill>
                <a:latin typeface="Times New Roman" panose="02020603050405020304" pitchFamily="18" charset="0"/>
                <a:cs typeface="Times New Roman" panose="02020603050405020304" pitchFamily="18" charset="0"/>
              </a:rPr>
              <a:t>引导</a:t>
            </a:r>
            <a:r>
              <a:rPr lang="en-US" altLang="zh-CN" b="1" dirty="0" smtClean="0">
                <a:solidFill>
                  <a:srgbClr val="FF0000"/>
                </a:solidFill>
                <a:latin typeface="Times New Roman" panose="02020603050405020304" pitchFamily="18" charset="0"/>
                <a:cs typeface="Times New Roman" panose="02020603050405020304" pitchFamily="18" charset="0"/>
              </a:rPr>
              <a:t>4</a:t>
            </a:r>
            <a:r>
              <a:rPr lang="zh-CN" altLang="en-US" b="1" dirty="0" smtClean="0">
                <a:solidFill>
                  <a:srgbClr val="FF0000"/>
                </a:solidFill>
                <a:latin typeface="Times New Roman" panose="02020603050405020304" pitchFamily="18" charset="0"/>
                <a:cs typeface="Times New Roman" panose="02020603050405020304" pitchFamily="18" charset="0"/>
              </a:rPr>
              <a:t>：</a:t>
            </a:r>
            <a:r>
              <a:rPr lang="zh-CN" altLang="zh-CN" b="1" dirty="0" smtClean="0">
                <a:solidFill>
                  <a:srgbClr val="00CC00"/>
                </a:solidFill>
                <a:latin typeface="Times New Roman" panose="02020603050405020304" pitchFamily="18" charset="0"/>
                <a:cs typeface="Times New Roman" panose="02020603050405020304" pitchFamily="18" charset="0"/>
              </a:rPr>
              <a:t>如果</a:t>
            </a:r>
            <a:r>
              <a:rPr lang="zh-CN" altLang="zh-CN" b="1" dirty="0">
                <a:solidFill>
                  <a:srgbClr val="00CC00"/>
                </a:solidFill>
                <a:latin typeface="Times New Roman" panose="02020603050405020304" pitchFamily="18" charset="0"/>
                <a:cs typeface="Times New Roman" panose="02020603050405020304" pitchFamily="18" charset="0"/>
              </a:rPr>
              <a:t>函数</a:t>
            </a:r>
            <a:r>
              <a:rPr lang="en-US" altLang="zh-CN" b="1" i="1" dirty="0">
                <a:solidFill>
                  <a:srgbClr val="00CC00"/>
                </a:solidFill>
                <a:latin typeface="Times New Roman" panose="02020603050405020304" pitchFamily="18" charset="0"/>
                <a:cs typeface="Times New Roman" panose="02020603050405020304" pitchFamily="18" charset="0"/>
              </a:rPr>
              <a:t>f</a:t>
            </a:r>
            <a:r>
              <a:rPr lang="en-US"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x</a:t>
            </a:r>
            <a:r>
              <a:rPr lang="en-US" altLang="zh-CN" b="1" dirty="0">
                <a:solidFill>
                  <a:srgbClr val="00CC00"/>
                </a:solidFill>
                <a:latin typeface="Times New Roman" panose="02020603050405020304" pitchFamily="18" charset="0"/>
                <a:cs typeface="Times New Roman" panose="02020603050405020304" pitchFamily="18" charset="0"/>
              </a:rPr>
              <a:t>)</a:t>
            </a:r>
            <a:r>
              <a:rPr lang="zh-CN" altLang="zh-CN" b="1" dirty="0">
                <a:solidFill>
                  <a:srgbClr val="00CC00"/>
                </a:solidFill>
                <a:latin typeface="Times New Roman" panose="02020603050405020304" pitchFamily="18" charset="0"/>
                <a:cs typeface="Times New Roman" panose="02020603050405020304" pitchFamily="18" charset="0"/>
              </a:rPr>
              <a:t>的图象与</a:t>
            </a:r>
            <a:r>
              <a:rPr lang="en-US" altLang="zh-CN" b="1" i="1" dirty="0">
                <a:solidFill>
                  <a:srgbClr val="00CC00"/>
                </a:solidFill>
                <a:latin typeface="Times New Roman" panose="02020603050405020304" pitchFamily="18" charset="0"/>
                <a:cs typeface="Times New Roman" panose="02020603050405020304" pitchFamily="18" charset="0"/>
              </a:rPr>
              <a:t>x</a:t>
            </a:r>
            <a:r>
              <a:rPr lang="zh-CN" altLang="zh-CN" b="1" dirty="0">
                <a:solidFill>
                  <a:srgbClr val="00CC00"/>
                </a:solidFill>
                <a:latin typeface="Times New Roman" panose="02020603050405020304" pitchFamily="18" charset="0"/>
                <a:cs typeface="Times New Roman" panose="02020603050405020304" pitchFamily="18" charset="0"/>
              </a:rPr>
              <a:t>轴的交点为（</a:t>
            </a:r>
            <a:r>
              <a:rPr lang="en-US" altLang="zh-CN" b="1" i="1" dirty="0">
                <a:solidFill>
                  <a:srgbClr val="00CC00"/>
                </a:solidFill>
                <a:latin typeface="Times New Roman" panose="02020603050405020304" pitchFamily="18" charset="0"/>
                <a:cs typeface="Times New Roman" panose="02020603050405020304" pitchFamily="18" charset="0"/>
              </a:rPr>
              <a:t>c</a:t>
            </a:r>
            <a:r>
              <a:rPr lang="zh-CN" altLang="zh-CN" b="1" dirty="0">
                <a:solidFill>
                  <a:srgbClr val="00CC00"/>
                </a:solidFill>
                <a:latin typeface="Times New Roman" panose="02020603050405020304" pitchFamily="18" charset="0"/>
                <a:cs typeface="Times New Roman" panose="02020603050405020304" pitchFamily="18" charset="0"/>
              </a:rPr>
              <a:t>，</a:t>
            </a:r>
            <a:r>
              <a:rPr lang="en-US" altLang="zh-CN" b="1" dirty="0">
                <a:solidFill>
                  <a:srgbClr val="00CC00"/>
                </a:solidFill>
                <a:latin typeface="Times New Roman" panose="02020603050405020304" pitchFamily="18" charset="0"/>
                <a:cs typeface="Times New Roman" panose="02020603050405020304" pitchFamily="18" charset="0"/>
              </a:rPr>
              <a:t>0</a:t>
            </a:r>
            <a:r>
              <a:rPr lang="zh-CN" altLang="zh-CN" b="1" dirty="0">
                <a:solidFill>
                  <a:srgbClr val="00CC00"/>
                </a:solidFill>
                <a:latin typeface="Times New Roman" panose="02020603050405020304" pitchFamily="18" charset="0"/>
                <a:cs typeface="Times New Roman" panose="02020603050405020304" pitchFamily="18" charset="0"/>
              </a:rPr>
              <a:t>），那么函数</a:t>
            </a:r>
            <a:r>
              <a:rPr lang="en-US" altLang="zh-CN" b="1" i="1" dirty="0">
                <a:solidFill>
                  <a:srgbClr val="00CC00"/>
                </a:solidFill>
                <a:latin typeface="Times New Roman" panose="02020603050405020304" pitchFamily="18" charset="0"/>
                <a:cs typeface="Times New Roman" panose="02020603050405020304" pitchFamily="18" charset="0"/>
              </a:rPr>
              <a:t>f</a:t>
            </a:r>
            <a:r>
              <a:rPr lang="en-US"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x</a:t>
            </a:r>
            <a:r>
              <a:rPr lang="en-US" altLang="zh-CN" b="1" dirty="0">
                <a:solidFill>
                  <a:srgbClr val="00CC00"/>
                </a:solidFill>
                <a:latin typeface="Times New Roman" panose="02020603050405020304" pitchFamily="18" charset="0"/>
                <a:cs typeface="Times New Roman" panose="02020603050405020304" pitchFamily="18" charset="0"/>
              </a:rPr>
              <a:t>)</a:t>
            </a:r>
            <a:r>
              <a:rPr lang="zh-CN" altLang="zh-CN" b="1" dirty="0">
                <a:solidFill>
                  <a:srgbClr val="00CC00"/>
                </a:solidFill>
                <a:latin typeface="Times New Roman" panose="02020603050405020304" pitchFamily="18" charset="0"/>
                <a:cs typeface="Times New Roman" panose="02020603050405020304" pitchFamily="18" charset="0"/>
              </a:rPr>
              <a:t>分别在区间（</a:t>
            </a:r>
            <a:r>
              <a:rPr lang="en-US" altLang="zh-CN" b="1" i="1" dirty="0">
                <a:solidFill>
                  <a:srgbClr val="00CC00"/>
                </a:solidFill>
                <a:latin typeface="Times New Roman" panose="02020603050405020304" pitchFamily="18" charset="0"/>
                <a:cs typeface="Times New Roman" panose="02020603050405020304" pitchFamily="18" charset="0"/>
              </a:rPr>
              <a:t>a</a:t>
            </a:r>
            <a:r>
              <a:rPr lang="zh-CN"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c</a:t>
            </a:r>
            <a:r>
              <a:rPr lang="zh-CN" altLang="zh-CN" b="1" dirty="0">
                <a:solidFill>
                  <a:srgbClr val="00CC00"/>
                </a:solidFill>
                <a:latin typeface="Times New Roman" panose="02020603050405020304" pitchFamily="18" charset="0"/>
                <a:cs typeface="Times New Roman" panose="02020603050405020304" pitchFamily="18" charset="0"/>
              </a:rPr>
              <a:t>）和区间（</a:t>
            </a:r>
            <a:r>
              <a:rPr lang="en-US" altLang="zh-CN" b="1" i="1" dirty="0">
                <a:solidFill>
                  <a:srgbClr val="00CC00"/>
                </a:solidFill>
                <a:latin typeface="Times New Roman" panose="02020603050405020304" pitchFamily="18" charset="0"/>
                <a:cs typeface="Times New Roman" panose="02020603050405020304" pitchFamily="18" charset="0"/>
              </a:rPr>
              <a:t>c</a:t>
            </a:r>
            <a:r>
              <a:rPr lang="zh-CN" altLang="zh-CN" b="1" dirty="0">
                <a:solidFill>
                  <a:srgbClr val="00CC00"/>
                </a:solidFill>
                <a:latin typeface="Times New Roman" panose="02020603050405020304" pitchFamily="18" charset="0"/>
                <a:cs typeface="Times New Roman" panose="02020603050405020304" pitchFamily="18" charset="0"/>
              </a:rPr>
              <a:t>，</a:t>
            </a:r>
            <a:r>
              <a:rPr lang="en-US" altLang="zh-CN" b="1" i="1" dirty="0">
                <a:solidFill>
                  <a:srgbClr val="00CC00"/>
                </a:solidFill>
                <a:latin typeface="Times New Roman" panose="02020603050405020304" pitchFamily="18" charset="0"/>
                <a:cs typeface="Times New Roman" panose="02020603050405020304" pitchFamily="18" charset="0"/>
              </a:rPr>
              <a:t>b</a:t>
            </a:r>
            <a:r>
              <a:rPr lang="zh-CN" altLang="zh-CN" b="1" dirty="0">
                <a:solidFill>
                  <a:srgbClr val="00CC00"/>
                </a:solidFill>
                <a:latin typeface="Times New Roman" panose="02020603050405020304" pitchFamily="18" charset="0"/>
                <a:cs typeface="Times New Roman" panose="02020603050405020304" pitchFamily="18" charset="0"/>
              </a:rPr>
              <a:t>）上的值各有什么特点？这对我们用代数形式进行描述有何帮助？</a:t>
            </a:r>
            <a:endParaRPr lang="zh-CN" altLang="zh-CN" b="1" dirty="0">
              <a:solidFill>
                <a:srgbClr val="00CC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419622"/>
            <a:ext cx="8560461" cy="1872208"/>
          </a:xfrm>
        </p:spPr>
        <p:txBody>
          <a:bodyPr>
            <a:norm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4.</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 频繁</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的师生、生生互动交流</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zh-CN" b="1" dirty="0"/>
              <a:t>“学生在学习期间和老师和同学的交流程度一定程度上决定了这个学生的高度”这句话很有道理。数学教学是数学活动的教学，数学教学过程是教师引导学生进行数学活动的过程</a:t>
            </a:r>
            <a:r>
              <a:rPr lang="en-US" altLang="zh-CN" b="1" dirty="0"/>
              <a:t>.</a:t>
            </a:r>
            <a:endParaRPr lang="zh-CN" altLang="zh-CN" b="1" dirty="0"/>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sp>
        <p:nvSpPr>
          <p:cNvPr id="3" name="矩形 2"/>
          <p:cNvSpPr/>
          <p:nvPr/>
        </p:nvSpPr>
        <p:spPr>
          <a:xfrm>
            <a:off x="539552" y="3291830"/>
            <a:ext cx="8064896" cy="1477328"/>
          </a:xfrm>
          <a:prstGeom prst="rect">
            <a:avLst/>
          </a:prstGeom>
        </p:spPr>
        <p:txBody>
          <a:bodyPr wrap="square">
            <a:spAutoFit/>
          </a:bodyPr>
          <a:lstStyle/>
          <a:p>
            <a:r>
              <a:rPr lang="zh-CN" altLang="zh-CN" dirty="0"/>
              <a:t>学生核心素养的形成，不是依赖单纯的课堂教学，而是依赖学生参与其中的教学活动；不是依赖记忆与理解，而是依赖活动中的感悟与思维；它应该是日积月累的、自己思考的经验的</a:t>
            </a:r>
            <a:r>
              <a:rPr lang="zh-CN" altLang="zh-CN" dirty="0" smtClean="0"/>
              <a:t>积累</a:t>
            </a:r>
            <a:r>
              <a:rPr lang="zh-CN" altLang="en-US" dirty="0" smtClean="0"/>
              <a:t>，</a:t>
            </a:r>
            <a:r>
              <a:rPr lang="zh-CN" altLang="zh-CN" dirty="0" smtClean="0"/>
              <a:t>数学</a:t>
            </a:r>
            <a:r>
              <a:rPr lang="zh-CN" altLang="zh-CN" dirty="0"/>
              <a:t>知识、技能、方法和思想不是主要依赖教师的讲解让学生理解和掌握，而是通过数学活动的开展让学生感悟和建构，在数学活动中培养和渗透相关的数学学科素养</a:t>
            </a:r>
            <a:r>
              <a:rPr lang="zh-CN" altLang="zh-CN" dirty="0" smtClean="0"/>
              <a:t>。</a:t>
            </a:r>
            <a:r>
              <a:rPr lang="en-US" altLang="zh-CN" dirty="0" smtClean="0"/>
              <a:t>——</a:t>
            </a:r>
            <a:r>
              <a:rPr lang="zh-CN" altLang="en-US" dirty="0" smtClean="0"/>
              <a:t>史宁中</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前言</a:t>
            </a:r>
            <a:endParaRPr lang="zh-CN" altLang="en-US" dirty="0"/>
          </a:p>
        </p:txBody>
      </p:sp>
      <p:sp>
        <p:nvSpPr>
          <p:cNvPr id="5" name="下箭头 4"/>
          <p:cNvSpPr/>
          <p:nvPr/>
        </p:nvSpPr>
        <p:spPr>
          <a:xfrm>
            <a:off x="4427984" y="242773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下箭头 5"/>
          <p:cNvSpPr/>
          <p:nvPr/>
        </p:nvSpPr>
        <p:spPr>
          <a:xfrm>
            <a:off x="4450844" y="3723878"/>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a:off x="1774813" y="1542425"/>
            <a:ext cx="5644678" cy="885309"/>
            <a:chOff x="0" y="0"/>
            <a:chExt cx="5644678" cy="885309"/>
          </a:xfrm>
          <a:solidFill>
            <a:schemeClr val="tx2">
              <a:lumMod val="60000"/>
              <a:lumOff val="40000"/>
            </a:schemeClr>
          </a:solidFill>
        </p:grpSpPr>
        <p:sp>
          <p:nvSpPr>
            <p:cNvPr id="8" name="圆角矩形 7"/>
            <p:cNvSpPr/>
            <p:nvPr/>
          </p:nvSpPr>
          <p:spPr>
            <a:xfrm>
              <a:off x="0" y="0"/>
              <a:ext cx="5644678" cy="885309"/>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圆角矩形 4"/>
            <p:cNvSpPr/>
            <p:nvPr/>
          </p:nvSpPr>
          <p:spPr>
            <a:xfrm>
              <a:off x="43217" y="43217"/>
              <a:ext cx="5558244" cy="79887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CN" altLang="en-US" sz="3600" b="1" kern="1200" dirty="0" smtClean="0"/>
                <a:t>与时俱进的认识“双基”</a:t>
              </a:r>
              <a:endParaRPr lang="zh-CN" altLang="en-US" sz="3600" b="1" kern="1200" dirty="0"/>
            </a:p>
          </p:txBody>
        </p:sp>
      </p:grpSp>
      <p:grpSp>
        <p:nvGrpSpPr>
          <p:cNvPr id="10" name="组合 9"/>
          <p:cNvGrpSpPr/>
          <p:nvPr/>
        </p:nvGrpSpPr>
        <p:grpSpPr>
          <a:xfrm>
            <a:off x="1794850" y="2798182"/>
            <a:ext cx="5624642" cy="925696"/>
            <a:chOff x="0" y="648852"/>
            <a:chExt cx="5624642" cy="925696"/>
          </a:xfrm>
        </p:grpSpPr>
        <p:sp>
          <p:nvSpPr>
            <p:cNvPr id="11" name="圆角矩形 10"/>
            <p:cNvSpPr/>
            <p:nvPr/>
          </p:nvSpPr>
          <p:spPr>
            <a:xfrm>
              <a:off x="0" y="648852"/>
              <a:ext cx="5624642" cy="925696"/>
            </a:xfrm>
            <a:prstGeom prst="roundRect">
              <a:avLst/>
            </a:prstGeom>
            <a:solidFill>
              <a:schemeClr val="accent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圆角矩形 4"/>
            <p:cNvSpPr/>
            <p:nvPr/>
          </p:nvSpPr>
          <p:spPr>
            <a:xfrm>
              <a:off x="184862" y="710452"/>
              <a:ext cx="5396562" cy="859376"/>
            </a:xfrm>
            <a:prstGeom prst="rect">
              <a:avLst/>
            </a:prstGeom>
            <a:solidFill>
              <a:schemeClr val="accent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CN" altLang="en-US" sz="3600" b="1" kern="1200" dirty="0" smtClean="0"/>
                <a:t>三维教学目标的确立</a:t>
              </a:r>
              <a:endParaRPr lang="zh-CN" altLang="en-US" sz="3600" b="1" kern="1200" dirty="0"/>
            </a:p>
          </p:txBody>
        </p:sp>
      </p:grpSp>
      <p:grpSp>
        <p:nvGrpSpPr>
          <p:cNvPr id="14" name="组合 13"/>
          <p:cNvGrpSpPr/>
          <p:nvPr/>
        </p:nvGrpSpPr>
        <p:grpSpPr>
          <a:xfrm>
            <a:off x="1844529" y="4085049"/>
            <a:ext cx="5574962" cy="862965"/>
            <a:chOff x="0" y="1330428"/>
            <a:chExt cx="5574962" cy="862965"/>
          </a:xfrm>
          <a:solidFill>
            <a:schemeClr val="tx2">
              <a:lumMod val="60000"/>
              <a:lumOff val="40000"/>
            </a:schemeClr>
          </a:solidFill>
        </p:grpSpPr>
        <p:sp>
          <p:nvSpPr>
            <p:cNvPr id="15" name="圆角矩形 14"/>
            <p:cNvSpPr/>
            <p:nvPr/>
          </p:nvSpPr>
          <p:spPr>
            <a:xfrm>
              <a:off x="0" y="1330428"/>
              <a:ext cx="5574962" cy="86296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圆角矩形 4"/>
            <p:cNvSpPr/>
            <p:nvPr/>
          </p:nvSpPr>
          <p:spPr>
            <a:xfrm>
              <a:off x="42126" y="1372554"/>
              <a:ext cx="5421649" cy="77871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CN" altLang="en-US" sz="3600" b="1" kern="1200" dirty="0" smtClean="0"/>
                <a:t>六维核心素养的发展</a:t>
              </a:r>
              <a:endParaRPr lang="zh-CN" altLang="en-US" sz="3600" b="1" kern="12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419622"/>
            <a:ext cx="8560461" cy="864096"/>
          </a:xfrm>
        </p:spPr>
        <p:txBody>
          <a:bodyPr>
            <a:norm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4.</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 频繁</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的师生、生生互动</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交流</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pic>
        <p:nvPicPr>
          <p:cNvPr id="2050" name="Picture 2"/>
          <p:cNvPicPr>
            <a:picLocks noChangeAspect="1" noChangeArrowheads="1"/>
          </p:cNvPicPr>
          <p:nvPr/>
        </p:nvPicPr>
        <p:blipFill rotWithShape="1">
          <a:blip r:embed="rId1">
            <a:extLst>
              <a:ext uri="{28A0092B-C50C-407E-A947-70E740481C1C}">
                <a14:useLocalDpi xmlns:a14="http://schemas.microsoft.com/office/drawing/2010/main" val="0"/>
              </a:ext>
            </a:extLst>
          </a:blip>
          <a:srcRect l="4750" t="7301" r="4750" b="11033"/>
          <a:stretch>
            <a:fillRect/>
          </a:stretch>
        </p:blipFill>
        <p:spPr bwMode="auto">
          <a:xfrm>
            <a:off x="467544" y="2061974"/>
            <a:ext cx="4104456"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0032" y="2009706"/>
            <a:ext cx="3960440" cy="279429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419622"/>
            <a:ext cx="8560461" cy="804644"/>
          </a:xfrm>
        </p:spPr>
        <p:txBody>
          <a:bodyPr>
            <a:norm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4.</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 频繁</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的师生、生生互动</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交流</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pic>
        <p:nvPicPr>
          <p:cNvPr id="4" name="图片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987824" y="2224266"/>
            <a:ext cx="3600400" cy="2571750"/>
          </a:xfrm>
          <a:prstGeom prst="rect">
            <a:avLst/>
          </a:prstGeom>
        </p:spPr>
      </p:pic>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2223140"/>
            <a:ext cx="3118108" cy="2571750"/>
          </a:xfrm>
          <a:prstGeom prst="rect">
            <a:avLst/>
          </a:prstGeom>
        </p:spPr>
      </p:pic>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2223140"/>
            <a:ext cx="3240360" cy="257175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419622"/>
            <a:ext cx="8560461" cy="864096"/>
          </a:xfrm>
        </p:spPr>
        <p:txBody>
          <a:bodyPr>
            <a:norm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5.</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 注重</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发展学生思维</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sp>
        <p:nvSpPr>
          <p:cNvPr id="3" name="矩形 2"/>
          <p:cNvSpPr/>
          <p:nvPr/>
        </p:nvSpPr>
        <p:spPr>
          <a:xfrm>
            <a:off x="251530" y="2067694"/>
            <a:ext cx="8496944" cy="1754326"/>
          </a:xfrm>
          <a:prstGeom prst="rect">
            <a:avLst/>
          </a:prstGeom>
        </p:spPr>
        <p:txBody>
          <a:bodyPr wrap="square">
            <a:spAutoFit/>
          </a:bodyPr>
          <a:lstStyle/>
          <a:p>
            <a:r>
              <a:rPr lang="zh-CN" altLang="zh-CN" b="1" dirty="0">
                <a:solidFill>
                  <a:srgbClr val="FF0000"/>
                </a:solidFill>
              </a:rPr>
              <a:t>发展学生思维是指向数学核心素养的主</a:t>
            </a:r>
            <a:r>
              <a:rPr lang="zh-CN" altLang="zh-CN" b="1" dirty="0" smtClean="0">
                <a:solidFill>
                  <a:srgbClr val="FF0000"/>
                </a:solidFill>
              </a:rPr>
              <a:t>目标</a:t>
            </a:r>
            <a:r>
              <a:rPr lang="zh-CN" altLang="en-US" b="1" dirty="0" smtClean="0">
                <a:solidFill>
                  <a:srgbClr val="FF0000"/>
                </a:solidFill>
              </a:rPr>
              <a:t>。</a:t>
            </a:r>
            <a:r>
              <a:rPr lang="zh-CN" altLang="zh-CN" b="1" dirty="0" smtClean="0">
                <a:solidFill>
                  <a:srgbClr val="0070C0"/>
                </a:solidFill>
              </a:rPr>
              <a:t>数学</a:t>
            </a:r>
            <a:r>
              <a:rPr lang="zh-CN" altLang="zh-CN" b="1" dirty="0">
                <a:solidFill>
                  <a:srgbClr val="0070C0"/>
                </a:solidFill>
              </a:rPr>
              <a:t>思维在学生数学学习中具有重要</a:t>
            </a:r>
            <a:r>
              <a:rPr lang="zh-CN" altLang="zh-CN" b="1" dirty="0" smtClean="0">
                <a:solidFill>
                  <a:srgbClr val="0070C0"/>
                </a:solidFill>
              </a:rPr>
              <a:t>作用</a:t>
            </a:r>
            <a:r>
              <a:rPr lang="zh-CN" altLang="en-US" b="1" dirty="0" smtClean="0">
                <a:solidFill>
                  <a:srgbClr val="0070C0"/>
                </a:solidFill>
              </a:rPr>
              <a:t>。</a:t>
            </a:r>
            <a:r>
              <a:rPr lang="zh-CN" altLang="zh-CN" b="1" dirty="0" smtClean="0">
                <a:solidFill>
                  <a:srgbClr val="0070C0"/>
                </a:solidFill>
              </a:rPr>
              <a:t>没有</a:t>
            </a:r>
            <a:r>
              <a:rPr lang="zh-CN" altLang="zh-CN" b="1" dirty="0">
                <a:solidFill>
                  <a:srgbClr val="0070C0"/>
                </a:solidFill>
              </a:rPr>
              <a:t>数学思维，就没有真正的数学</a:t>
            </a:r>
            <a:r>
              <a:rPr lang="zh-CN" altLang="zh-CN" b="1" dirty="0" smtClean="0">
                <a:solidFill>
                  <a:srgbClr val="0070C0"/>
                </a:solidFill>
              </a:rPr>
              <a:t>学习</a:t>
            </a:r>
            <a:r>
              <a:rPr lang="zh-CN" altLang="en-US" b="1" dirty="0" smtClean="0">
                <a:solidFill>
                  <a:srgbClr val="0070C0"/>
                </a:solidFill>
              </a:rPr>
              <a:t>。</a:t>
            </a:r>
            <a:r>
              <a:rPr lang="zh-CN" altLang="zh-CN" b="1" dirty="0" smtClean="0">
                <a:solidFill>
                  <a:srgbClr val="0070C0"/>
                </a:solidFill>
              </a:rPr>
              <a:t>数学</a:t>
            </a:r>
            <a:r>
              <a:rPr lang="zh-CN" altLang="zh-CN" b="1" dirty="0">
                <a:solidFill>
                  <a:srgbClr val="0070C0"/>
                </a:solidFill>
              </a:rPr>
              <a:t>核心素养是数学学科育人价值的集中体现，数学育人的核心是发展学生的理性</a:t>
            </a:r>
            <a:r>
              <a:rPr lang="zh-CN" altLang="zh-CN" b="1" dirty="0" smtClean="0">
                <a:solidFill>
                  <a:srgbClr val="0070C0"/>
                </a:solidFill>
              </a:rPr>
              <a:t>思维</a:t>
            </a:r>
            <a:r>
              <a:rPr lang="zh-CN" altLang="en-US" b="1" dirty="0" smtClean="0">
                <a:solidFill>
                  <a:srgbClr val="0070C0"/>
                </a:solidFill>
              </a:rPr>
              <a:t>。</a:t>
            </a:r>
            <a:r>
              <a:rPr lang="zh-CN" altLang="zh-CN" b="1" dirty="0" smtClean="0">
                <a:solidFill>
                  <a:srgbClr val="0070C0"/>
                </a:solidFill>
              </a:rPr>
              <a:t>章建跃</a:t>
            </a:r>
            <a:r>
              <a:rPr lang="zh-CN" altLang="zh-CN" b="1" dirty="0">
                <a:solidFill>
                  <a:srgbClr val="0070C0"/>
                </a:solidFill>
              </a:rPr>
              <a:t>教授指出，学生核心素养是一个综合的整体，应该是各个学科为学生发展核心素养做贡献，做自己学科特色的贡献，比如数学学科就必须聚焦在思维上，特别是逻辑思维、理性思维，在培养学生的理性精神上做主要贡献。</a:t>
            </a:r>
            <a:endParaRPr lang="zh-CN" altLang="en-US" b="1" dirty="0">
              <a:solidFill>
                <a:srgbClr val="0070C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419622"/>
            <a:ext cx="8560461" cy="864096"/>
          </a:xfrm>
        </p:spPr>
        <p:txBody>
          <a:bodyPr>
            <a:norm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5.</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 注重</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发展学生思维</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pic>
        <p:nvPicPr>
          <p:cNvPr id="3074" name="Picture 2"/>
          <p:cNvPicPr>
            <a:picLocks noChangeAspect="1" noChangeArrowheads="1"/>
          </p:cNvPicPr>
          <p:nvPr/>
        </p:nvPicPr>
        <p:blipFill rotWithShape="1">
          <a:blip r:embed="rId1">
            <a:extLst>
              <a:ext uri="{28A0092B-C50C-407E-A947-70E740481C1C}">
                <a14:useLocalDpi xmlns:a14="http://schemas.microsoft.com/office/drawing/2010/main" val="0"/>
              </a:ext>
            </a:extLst>
          </a:blip>
          <a:srcRect l="4698" t="7366" r="4551" b="36300"/>
          <a:stretch>
            <a:fillRect/>
          </a:stretch>
        </p:blipFill>
        <p:spPr bwMode="auto">
          <a:xfrm>
            <a:off x="1043608" y="2104256"/>
            <a:ext cx="4176464"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5724128" y="2065382"/>
            <a:ext cx="2808312" cy="2677656"/>
          </a:xfrm>
          <a:prstGeom prst="rect">
            <a:avLst/>
          </a:prstGeom>
        </p:spPr>
        <p:txBody>
          <a:bodyPr wrap="square">
            <a:spAutoFit/>
          </a:bodyPr>
          <a:lstStyle/>
          <a:p>
            <a:r>
              <a:rPr lang="zh-CN" altLang="zh-CN" sz="2400" b="1" dirty="0">
                <a:solidFill>
                  <a:srgbClr val="FF0000"/>
                </a:solidFill>
              </a:rPr>
              <a:t>通过此</a:t>
            </a:r>
            <a:r>
              <a:rPr lang="zh-CN" altLang="zh-CN" sz="2400" b="1" dirty="0" smtClean="0">
                <a:solidFill>
                  <a:srgbClr val="FF0000"/>
                </a:solidFill>
              </a:rPr>
              <a:t>问题的</a:t>
            </a:r>
            <a:r>
              <a:rPr lang="zh-CN" altLang="zh-CN" sz="2400" b="1" dirty="0">
                <a:solidFill>
                  <a:srgbClr val="FF0000"/>
                </a:solidFill>
              </a:rPr>
              <a:t>设置，为学生提供发现数学规律的机会，让学生通过数学思考掌握零点的存在性定理，并学会有条理的表达。</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419622"/>
            <a:ext cx="8560461" cy="864096"/>
          </a:xfrm>
        </p:spPr>
        <p:txBody>
          <a:bodyPr>
            <a:norm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5.</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 注重</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发展学生思维</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pic>
        <p:nvPicPr>
          <p:cNvPr id="3075" name="Picture 3"/>
          <p:cNvPicPr>
            <a:picLocks noChangeAspect="1" noChangeArrowheads="1"/>
          </p:cNvPicPr>
          <p:nvPr/>
        </p:nvPicPr>
        <p:blipFill rotWithShape="1">
          <a:blip r:embed="rId1">
            <a:extLst>
              <a:ext uri="{28A0092B-C50C-407E-A947-70E740481C1C}">
                <a14:useLocalDpi xmlns:a14="http://schemas.microsoft.com/office/drawing/2010/main" val="0"/>
              </a:ext>
            </a:extLst>
          </a:blip>
          <a:srcRect t="13899" b="29101"/>
          <a:stretch>
            <a:fillRect/>
          </a:stretch>
        </p:blipFill>
        <p:spPr bwMode="auto">
          <a:xfrm>
            <a:off x="1043608" y="1995686"/>
            <a:ext cx="4402862"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5940152" y="2317688"/>
            <a:ext cx="2506588" cy="2308324"/>
          </a:xfrm>
          <a:prstGeom prst="rect">
            <a:avLst/>
          </a:prstGeom>
        </p:spPr>
        <p:txBody>
          <a:bodyPr wrap="square">
            <a:spAutoFit/>
          </a:bodyPr>
          <a:lstStyle/>
          <a:p>
            <a:r>
              <a:rPr lang="zh-CN" altLang="zh-CN" sz="2400" b="1" dirty="0">
                <a:solidFill>
                  <a:srgbClr val="FF0000"/>
                </a:solidFill>
              </a:rPr>
              <a:t>在建构出零点的存在性定理之后，紧跟着设置了一组小练习帮助学生对定理加深认识。</a:t>
            </a:r>
            <a:endParaRPr lang="zh-CN" altLang="zh-CN"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419622"/>
            <a:ext cx="8560461" cy="864096"/>
          </a:xfrm>
        </p:spPr>
        <p:txBody>
          <a:bodyPr>
            <a:normAutofit/>
          </a:bodyPr>
          <a:lstStyle/>
          <a:p>
            <a:pPr marL="0" indent="0">
              <a:buNone/>
            </a:pPr>
            <a:r>
              <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rPr>
              <a:t>5.</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 注重</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发展学生思维</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5" name="标题 2"/>
          <p:cNvSpPr txBox="1"/>
          <p:nvPr/>
        </p:nvSpPr>
        <p:spPr>
          <a:xfrm>
            <a:off x="251520" y="181738"/>
            <a:ext cx="8640960" cy="123788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zh-CN" b="1" dirty="0" smtClean="0"/>
              <a:t>二、课堂教学中渗透核心素养的思考（以</a:t>
            </a:r>
            <a:r>
              <a:rPr lang="en-US" altLang="zh-CN" b="1" dirty="0" smtClean="0"/>
              <a:t>“</a:t>
            </a:r>
            <a:r>
              <a:rPr lang="zh-CN" altLang="zh-CN" b="1" dirty="0" smtClean="0"/>
              <a:t>函数的零点</a:t>
            </a:r>
            <a:r>
              <a:rPr lang="en-US" altLang="zh-CN" b="1" dirty="0" smtClean="0"/>
              <a:t>”</a:t>
            </a:r>
            <a:r>
              <a:rPr lang="zh-CN" altLang="zh-CN" b="1" dirty="0" smtClean="0"/>
              <a:t>为例）</a:t>
            </a:r>
            <a:endParaRPr lang="zh-CN" altLang="en-US" dirty="0"/>
          </a:p>
        </p:txBody>
      </p:sp>
      <p:sp>
        <p:nvSpPr>
          <p:cNvPr id="4" name="矩形 3"/>
          <p:cNvSpPr/>
          <p:nvPr/>
        </p:nvSpPr>
        <p:spPr>
          <a:xfrm>
            <a:off x="431540" y="2139702"/>
            <a:ext cx="8280920" cy="2554545"/>
          </a:xfrm>
          <a:prstGeom prst="rect">
            <a:avLst/>
          </a:prstGeom>
        </p:spPr>
        <p:txBody>
          <a:bodyPr wrap="square">
            <a:spAutoFit/>
          </a:bodyPr>
          <a:lstStyle/>
          <a:p>
            <a:r>
              <a:rPr lang="zh-CN" altLang="zh-CN" sz="2000" b="1" dirty="0">
                <a:solidFill>
                  <a:srgbClr val="0070C0"/>
                </a:solidFill>
              </a:rPr>
              <a:t>可以说，</a:t>
            </a:r>
            <a:r>
              <a:rPr lang="en-US" altLang="zh-CN" sz="2000" b="1" dirty="0">
                <a:solidFill>
                  <a:srgbClr val="0070C0"/>
                </a:solidFill>
              </a:rPr>
              <a:t>“</a:t>
            </a:r>
            <a:r>
              <a:rPr lang="zh-CN" altLang="zh-CN" sz="2000" b="1" dirty="0">
                <a:solidFill>
                  <a:srgbClr val="0070C0"/>
                </a:solidFill>
              </a:rPr>
              <a:t>思维的科学</a:t>
            </a:r>
            <a:r>
              <a:rPr lang="en-US" altLang="zh-CN" sz="2000" b="1" dirty="0">
                <a:solidFill>
                  <a:srgbClr val="0070C0"/>
                </a:solidFill>
              </a:rPr>
              <a:t>”</a:t>
            </a:r>
            <a:r>
              <a:rPr lang="zh-CN" altLang="zh-CN" sz="2000" b="1" dirty="0">
                <a:solidFill>
                  <a:srgbClr val="0070C0"/>
                </a:solidFill>
              </a:rPr>
              <a:t>这一数学学科特性在本节课得以充分体现，数学在培养学生思维的能力上的作用也得到了充分发挥</a:t>
            </a:r>
            <a:r>
              <a:rPr lang="en-US" altLang="zh-CN" sz="2000" b="1" dirty="0">
                <a:solidFill>
                  <a:srgbClr val="0070C0"/>
                </a:solidFill>
              </a:rPr>
              <a:t>.</a:t>
            </a:r>
            <a:r>
              <a:rPr lang="zh-CN" altLang="zh-CN" sz="2000" b="1" dirty="0">
                <a:solidFill>
                  <a:srgbClr val="0070C0"/>
                </a:solidFill>
              </a:rPr>
              <a:t>因此，我们教师只有具备这种</a:t>
            </a:r>
            <a:r>
              <a:rPr lang="en-US" altLang="zh-CN" sz="2000" b="1" dirty="0">
                <a:solidFill>
                  <a:srgbClr val="0070C0"/>
                </a:solidFill>
              </a:rPr>
              <a:t>“</a:t>
            </a:r>
            <a:r>
              <a:rPr lang="zh-CN" altLang="zh-CN" sz="2000" b="1" dirty="0">
                <a:solidFill>
                  <a:srgbClr val="0070C0"/>
                </a:solidFill>
              </a:rPr>
              <a:t>发展思维是指向核心素养的主目标</a:t>
            </a:r>
            <a:r>
              <a:rPr lang="en-US" altLang="zh-CN" sz="2000" b="1" dirty="0">
                <a:solidFill>
                  <a:srgbClr val="0070C0"/>
                </a:solidFill>
              </a:rPr>
              <a:t>”</a:t>
            </a:r>
            <a:r>
              <a:rPr lang="zh-CN" altLang="zh-CN" sz="2000" b="1" dirty="0">
                <a:solidFill>
                  <a:srgbClr val="0070C0"/>
                </a:solidFill>
              </a:rPr>
              <a:t>的意识，才能设计出一定思维量的探究活动；只有准确把握学生的认知规律，才能在学生的思维</a:t>
            </a:r>
            <a:r>
              <a:rPr lang="en-US" altLang="zh-CN" sz="2000" b="1" dirty="0">
                <a:solidFill>
                  <a:srgbClr val="0070C0"/>
                </a:solidFill>
              </a:rPr>
              <a:t>“</a:t>
            </a:r>
            <a:r>
              <a:rPr lang="zh-CN" altLang="zh-CN" sz="2000" b="1" dirty="0">
                <a:solidFill>
                  <a:srgbClr val="0070C0"/>
                </a:solidFill>
              </a:rPr>
              <a:t>最近发展区</a:t>
            </a:r>
            <a:r>
              <a:rPr lang="en-US" altLang="zh-CN" sz="2000" b="1" dirty="0">
                <a:solidFill>
                  <a:srgbClr val="0070C0"/>
                </a:solidFill>
              </a:rPr>
              <a:t>”</a:t>
            </a:r>
            <a:r>
              <a:rPr lang="zh-CN" altLang="zh-CN" sz="2000" b="1" dirty="0">
                <a:solidFill>
                  <a:srgbClr val="0070C0"/>
                </a:solidFill>
              </a:rPr>
              <a:t>内提出具有挑战性的数学问题；只有精准掌握课堂教学规律，才能在问题驱动下引发学生实质性的数学思考，从而实现让学生既掌握知识、技能又发展思维的教学</a:t>
            </a:r>
            <a:r>
              <a:rPr lang="zh-CN" altLang="zh-CN" sz="2000" b="1" dirty="0" smtClean="0">
                <a:solidFill>
                  <a:srgbClr val="0070C0"/>
                </a:solidFill>
              </a:rPr>
              <a:t>目标</a:t>
            </a:r>
            <a:r>
              <a:rPr lang="zh-CN" altLang="en-US" sz="2000" b="1" dirty="0" smtClean="0">
                <a:solidFill>
                  <a:srgbClr val="0070C0"/>
                </a:solidFill>
              </a:rPr>
              <a:t>。</a:t>
            </a:r>
            <a:r>
              <a:rPr lang="zh-CN" altLang="zh-CN" sz="2000" b="1" dirty="0" smtClean="0">
                <a:solidFill>
                  <a:srgbClr val="0070C0"/>
                </a:solidFill>
              </a:rPr>
              <a:t>这样</a:t>
            </a:r>
            <a:r>
              <a:rPr lang="zh-CN" altLang="zh-CN" sz="2000" b="1" dirty="0">
                <a:solidFill>
                  <a:srgbClr val="0070C0"/>
                </a:solidFill>
              </a:rPr>
              <a:t>的数学探究过程才能成为培养学生数学核心素养的</a:t>
            </a:r>
            <a:r>
              <a:rPr lang="zh-CN" altLang="zh-CN" sz="2000" b="1" dirty="0" smtClean="0">
                <a:solidFill>
                  <a:srgbClr val="0070C0"/>
                </a:solidFill>
              </a:rPr>
              <a:t>过程</a:t>
            </a:r>
            <a:r>
              <a:rPr lang="zh-CN" altLang="en-US" sz="2000" b="1" dirty="0" smtClean="0">
                <a:solidFill>
                  <a:srgbClr val="0070C0"/>
                </a:solidFill>
              </a:rPr>
              <a:t>。</a:t>
            </a:r>
            <a:endParaRPr lang="zh-CN" altLang="en-US" sz="2000" b="1" dirty="0">
              <a:solidFill>
                <a:srgbClr val="0070C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99592" y="1707654"/>
            <a:ext cx="7408333" cy="3048986"/>
          </a:xfrm>
        </p:spPr>
        <p:txBody>
          <a:bodyPr/>
          <a:lstStyle/>
          <a:p>
            <a:pPr marL="0" indent="0">
              <a:buNone/>
            </a:pPr>
            <a:r>
              <a:rPr lang="zh-CN" altLang="zh-CN" b="1" dirty="0"/>
              <a:t>当前学生“学科核心素养”等一系列理念的提出、研究和实施，使得教育教学目标的实施更加</a:t>
            </a:r>
            <a:r>
              <a:rPr lang="zh-CN" altLang="zh-CN" b="1" dirty="0">
                <a:solidFill>
                  <a:srgbClr val="FF0000"/>
                </a:solidFill>
              </a:rPr>
              <a:t>具体</a:t>
            </a:r>
            <a:r>
              <a:rPr lang="zh-CN" altLang="zh-CN" b="1" dirty="0"/>
              <a:t>、</a:t>
            </a:r>
            <a:r>
              <a:rPr lang="zh-CN" altLang="zh-CN" b="1" dirty="0">
                <a:solidFill>
                  <a:srgbClr val="FF0000"/>
                </a:solidFill>
              </a:rPr>
              <a:t>明确</a:t>
            </a:r>
            <a:r>
              <a:rPr lang="zh-CN" altLang="zh-CN" b="1" dirty="0"/>
              <a:t>、</a:t>
            </a:r>
            <a:r>
              <a:rPr lang="zh-CN" altLang="zh-CN" b="1" dirty="0">
                <a:solidFill>
                  <a:srgbClr val="FF0000"/>
                </a:solidFill>
              </a:rPr>
              <a:t>可操作</a:t>
            </a:r>
            <a:r>
              <a:rPr lang="zh-CN" altLang="zh-CN" b="1" dirty="0"/>
              <a:t>，充分体现了基础教育科学研究水平的不断</a:t>
            </a:r>
            <a:r>
              <a:rPr lang="zh-CN" altLang="zh-CN" b="1" dirty="0" smtClean="0"/>
              <a:t>提高</a:t>
            </a:r>
            <a:r>
              <a:rPr lang="zh-CN" altLang="en-US" b="1" dirty="0" smtClean="0"/>
              <a:t>。</a:t>
            </a:r>
            <a:r>
              <a:rPr lang="zh-CN" altLang="zh-CN" b="1" dirty="0" smtClean="0"/>
              <a:t>我们</a:t>
            </a:r>
            <a:r>
              <a:rPr lang="zh-CN" altLang="zh-CN" b="1" dirty="0"/>
              <a:t>要与时俱进，在平时的教育教学中不断思考与研究，探寻提高课堂教学水平的措施与策略，提炼落实数学核心素养的方式与方法，提升对数学核心素养内涵的理解与把握。</a:t>
            </a:r>
            <a:endParaRPr lang="zh-CN" altLang="zh-CN" b="1" dirty="0"/>
          </a:p>
        </p:txBody>
      </p:sp>
      <p:sp>
        <p:nvSpPr>
          <p:cNvPr id="3" name="标题 2"/>
          <p:cNvSpPr>
            <a:spLocks noGrp="1"/>
          </p:cNvSpPr>
          <p:nvPr>
            <p:ph type="title"/>
          </p:nvPr>
        </p:nvSpPr>
        <p:spPr>
          <a:xfrm>
            <a:off x="457200" y="253746"/>
            <a:ext cx="8229600" cy="1093868"/>
          </a:xfrm>
        </p:spPr>
        <p:txBody>
          <a:bodyPr>
            <a:normAutofit/>
          </a:bodyPr>
          <a:lstStyle/>
          <a:p>
            <a:r>
              <a:rPr lang="zh-CN" altLang="en-US" sz="4900" dirty="0" smtClean="0"/>
              <a:t>结束语</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71600" y="2067694"/>
            <a:ext cx="7344816" cy="1753282"/>
          </a:xfrm>
        </p:spPr>
        <p:txBody>
          <a:bodyPr>
            <a:normAutofit/>
          </a:bodyPr>
          <a:lstStyle/>
          <a:p>
            <a:pPr marL="0" indent="0">
              <a:buNone/>
            </a:pPr>
            <a:r>
              <a:rPr lang="zh-CN" altLang="en-US" sz="7200" b="1" dirty="0" smtClean="0">
                <a:latin typeface="华文仿宋" pitchFamily="2" charset="-122"/>
                <a:ea typeface="华文仿宋" pitchFamily="2" charset="-122"/>
              </a:rPr>
              <a:t>谢谢各位的聆听！</a:t>
            </a:r>
            <a:endParaRPr lang="en-US" altLang="zh-CN" sz="7200" b="1" dirty="0" smtClean="0">
              <a:latin typeface="华文仿宋" pitchFamily="2" charset="-122"/>
              <a:ea typeface="华文仿宋"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前言</a:t>
            </a:r>
            <a:endParaRPr lang="zh-CN" altLang="en-US" dirty="0"/>
          </a:p>
        </p:txBody>
      </p:sp>
      <p:sp>
        <p:nvSpPr>
          <p:cNvPr id="2" name="内容占位符 1"/>
          <p:cNvSpPr>
            <a:spLocks noGrp="1"/>
          </p:cNvSpPr>
          <p:nvPr>
            <p:ph idx="1"/>
          </p:nvPr>
        </p:nvSpPr>
        <p:spPr>
          <a:xfrm>
            <a:off x="1043608" y="1491630"/>
            <a:ext cx="7408333" cy="2732038"/>
          </a:xfrm>
        </p:spPr>
        <p:txBody>
          <a:bodyPr>
            <a:normAutofit/>
          </a:bodyPr>
          <a:lstStyle/>
          <a:p>
            <a:pPr marL="0" indent="0">
              <a:buNone/>
            </a:pPr>
            <a:r>
              <a:rPr lang="zh-CN" altLang="en-US" sz="3600" b="1" dirty="0" smtClean="0">
                <a:solidFill>
                  <a:srgbClr val="FF0000"/>
                </a:solidFill>
                <a:latin typeface="Times New Roman" panose="02020603050405020304" pitchFamily="18" charset="0"/>
                <a:cs typeface="Times New Roman" panose="02020603050405020304" pitchFamily="18" charset="0"/>
              </a:rPr>
              <a:t>问题：</a:t>
            </a:r>
            <a:endParaRPr lang="en-US" altLang="zh-CN" sz="36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altLang="zh-CN" sz="3600" b="1" dirty="0" smtClean="0">
                <a:latin typeface="Times New Roman" panose="02020603050405020304" pitchFamily="18" charset="0"/>
                <a:cs typeface="Times New Roman" panose="02020603050405020304" pitchFamily="18" charset="0"/>
              </a:rPr>
              <a:t>1.</a:t>
            </a:r>
            <a:r>
              <a:rPr lang="zh-CN" altLang="zh-CN" sz="3600" b="1" dirty="0">
                <a:latin typeface="Times New Roman" panose="02020603050405020304" pitchFamily="18" charset="0"/>
                <a:cs typeface="Times New Roman" panose="02020603050405020304" pitchFamily="18" charset="0"/>
              </a:rPr>
              <a:t>高中数学核心素养到底是什么</a:t>
            </a:r>
            <a:r>
              <a:rPr lang="zh-CN" altLang="zh-CN" sz="3600" b="1" dirty="0" smtClean="0">
                <a:latin typeface="Times New Roman" panose="02020603050405020304" pitchFamily="18" charset="0"/>
                <a:cs typeface="Times New Roman" panose="02020603050405020304" pitchFamily="18" charset="0"/>
              </a:rPr>
              <a:t>？</a:t>
            </a:r>
            <a:endParaRPr lang="en-US" altLang="zh-CN" sz="3600" b="1" dirty="0" smtClean="0">
              <a:latin typeface="Times New Roman" panose="02020603050405020304" pitchFamily="18" charset="0"/>
              <a:cs typeface="Times New Roman" panose="02020603050405020304" pitchFamily="18" charset="0"/>
            </a:endParaRPr>
          </a:p>
          <a:p>
            <a:pPr marL="0" indent="0">
              <a:buNone/>
            </a:pPr>
            <a:r>
              <a:rPr lang="en-US" altLang="zh-CN" sz="3600" b="1" dirty="0" smtClean="0">
                <a:latin typeface="Times New Roman" panose="02020603050405020304" pitchFamily="18" charset="0"/>
                <a:cs typeface="Times New Roman" panose="02020603050405020304" pitchFamily="18" charset="0"/>
              </a:rPr>
              <a:t>2.</a:t>
            </a:r>
            <a:r>
              <a:rPr lang="zh-CN" altLang="zh-CN" sz="3600" b="1" dirty="0">
                <a:latin typeface="Times New Roman" panose="02020603050405020304" pitchFamily="18" charset="0"/>
                <a:cs typeface="Times New Roman" panose="02020603050405020304" pitchFamily="18" charset="0"/>
              </a:rPr>
              <a:t>如何在高中数学课堂上真正渗透对学生核心素养的培养？</a:t>
            </a:r>
            <a:endParaRPr lang="zh-CN" altLang="en-US" sz="36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27584" y="1707654"/>
            <a:ext cx="7848872" cy="3168352"/>
          </a:xfrm>
        </p:spPr>
        <p:txBody>
          <a:bodyPr>
            <a:noAutofit/>
          </a:bodyPr>
          <a:lstStyle/>
          <a:p>
            <a:pPr marL="0" indent="0">
              <a:buNone/>
            </a:pPr>
            <a:r>
              <a:rPr lang="en-US" altLang="zh-CN" sz="4000" b="1" dirty="0">
                <a:latin typeface="Times New Roman" panose="02020603050405020304" pitchFamily="18" charset="0"/>
                <a:cs typeface="Times New Roman" panose="02020603050405020304" pitchFamily="18" charset="0"/>
              </a:rPr>
              <a:t>1.</a:t>
            </a:r>
            <a:r>
              <a:rPr lang="zh-CN" altLang="zh-CN" sz="4000" b="1" dirty="0">
                <a:latin typeface="Times New Roman" panose="02020603050405020304" pitchFamily="18" charset="0"/>
                <a:cs typeface="Times New Roman" panose="02020603050405020304" pitchFamily="18" charset="0"/>
              </a:rPr>
              <a:t>数学核心素养的课程背景</a:t>
            </a:r>
            <a:endParaRPr lang="zh-CN" altLang="zh-CN" sz="4000" b="1" dirty="0">
              <a:latin typeface="Times New Roman" panose="02020603050405020304" pitchFamily="18" charset="0"/>
              <a:cs typeface="Times New Roman" panose="02020603050405020304" pitchFamily="18" charset="0"/>
            </a:endParaRPr>
          </a:p>
          <a:p>
            <a:pPr marL="0" indent="0">
              <a:buNone/>
            </a:pPr>
            <a:r>
              <a:rPr lang="en-US" altLang="zh-CN" sz="4000" b="1" dirty="0">
                <a:latin typeface="Times New Roman" panose="02020603050405020304" pitchFamily="18" charset="0"/>
                <a:cs typeface="Times New Roman" panose="02020603050405020304" pitchFamily="18" charset="0"/>
              </a:rPr>
              <a:t>2.</a:t>
            </a:r>
            <a:r>
              <a:rPr lang="zh-CN" altLang="zh-CN" sz="4000" b="1" dirty="0">
                <a:latin typeface="Times New Roman" panose="02020603050405020304" pitchFamily="18" charset="0"/>
                <a:cs typeface="Times New Roman" panose="02020603050405020304" pitchFamily="18" charset="0"/>
              </a:rPr>
              <a:t>高中数学核心素养的内涵</a:t>
            </a:r>
            <a:endParaRPr lang="zh-CN" altLang="zh-CN" sz="4000" b="1" dirty="0">
              <a:latin typeface="Times New Roman" panose="02020603050405020304" pitchFamily="18" charset="0"/>
              <a:cs typeface="Times New Roman" panose="02020603050405020304" pitchFamily="18" charset="0"/>
            </a:endParaRPr>
          </a:p>
          <a:p>
            <a:pPr marL="0" indent="0">
              <a:buNone/>
            </a:pPr>
            <a:r>
              <a:rPr lang="en-US" altLang="zh-CN" sz="4000" b="1" dirty="0">
                <a:latin typeface="Times New Roman" panose="02020603050405020304" pitchFamily="18" charset="0"/>
                <a:cs typeface="Times New Roman" panose="02020603050405020304" pitchFamily="18" charset="0"/>
              </a:rPr>
              <a:t>3.</a:t>
            </a:r>
            <a:r>
              <a:rPr lang="zh-CN" altLang="zh-CN" sz="4000" b="1" dirty="0">
                <a:latin typeface="Times New Roman" panose="02020603050405020304" pitchFamily="18" charset="0"/>
                <a:cs typeface="Times New Roman" panose="02020603050405020304" pitchFamily="18" charset="0"/>
              </a:rPr>
              <a:t>高中数学核心素养的</a:t>
            </a:r>
            <a:r>
              <a:rPr lang="zh-CN" altLang="zh-CN" sz="4000" b="1" dirty="0" smtClean="0">
                <a:latin typeface="Times New Roman" panose="02020603050405020304" pitchFamily="18" charset="0"/>
                <a:cs typeface="Times New Roman" panose="02020603050405020304" pitchFamily="18" charset="0"/>
              </a:rPr>
              <a:t>外延</a:t>
            </a:r>
            <a:endParaRPr lang="en-US" altLang="zh-CN" sz="4000" b="1" dirty="0" smtClean="0">
              <a:latin typeface="Times New Roman" panose="02020603050405020304" pitchFamily="18" charset="0"/>
              <a:cs typeface="Times New Roman" panose="02020603050405020304" pitchFamily="18" charset="0"/>
            </a:endParaRPr>
          </a:p>
          <a:p>
            <a:pPr marL="0" indent="0">
              <a:buNone/>
            </a:pPr>
            <a:r>
              <a:rPr lang="en-US" altLang="zh-CN" sz="4000" b="1" dirty="0">
                <a:latin typeface="Times New Roman" panose="02020603050405020304" pitchFamily="18" charset="0"/>
                <a:cs typeface="Times New Roman" panose="02020603050405020304" pitchFamily="18" charset="0"/>
              </a:rPr>
              <a:t>4.</a:t>
            </a:r>
            <a:r>
              <a:rPr lang="zh-CN" altLang="zh-CN" sz="4000" b="1" dirty="0">
                <a:latin typeface="Times New Roman" panose="02020603050405020304" pitchFamily="18" charset="0"/>
                <a:cs typeface="Times New Roman" panose="02020603050405020304" pitchFamily="18" charset="0"/>
              </a:rPr>
              <a:t>高中数学核心素养的</a:t>
            </a:r>
            <a:r>
              <a:rPr lang="zh-CN" altLang="en-US" sz="4000" b="1" dirty="0">
                <a:latin typeface="Times New Roman" panose="02020603050405020304" pitchFamily="18" charset="0"/>
                <a:cs typeface="Times New Roman" panose="02020603050405020304" pitchFamily="18" charset="0"/>
              </a:rPr>
              <a:t>综述</a:t>
            </a:r>
            <a:endParaRPr lang="en-US" altLang="zh-CN" sz="4000" b="1" dirty="0">
              <a:latin typeface="Times New Roman" panose="02020603050405020304" pitchFamily="18" charset="0"/>
              <a:cs typeface="Times New Roman" panose="02020603050405020304" pitchFamily="18" charset="0"/>
            </a:endParaRPr>
          </a:p>
          <a:p>
            <a:endParaRPr lang="zh-CN" altLang="zh-CN" sz="4000" b="1" dirty="0">
              <a:latin typeface="Times New Roman" panose="02020603050405020304" pitchFamily="18" charset="0"/>
              <a:cs typeface="Times New Roman" panose="02020603050405020304" pitchFamily="18" charset="0"/>
            </a:endParaRPr>
          </a:p>
        </p:txBody>
      </p:sp>
      <p:sp>
        <p:nvSpPr>
          <p:cNvPr id="2" name="标题 1"/>
          <p:cNvSpPr>
            <a:spLocks noGrp="1"/>
          </p:cNvSpPr>
          <p:nvPr>
            <p:ph type="title"/>
          </p:nvPr>
        </p:nvSpPr>
        <p:spPr>
          <a:xfrm>
            <a:off x="107504" y="267494"/>
            <a:ext cx="8892480" cy="939546"/>
          </a:xfrm>
        </p:spPr>
        <p:txBody>
          <a:bodyPr>
            <a:noAutofit/>
          </a:bodyPr>
          <a:lstStyle/>
          <a:p>
            <a:r>
              <a:rPr lang="zh-CN" altLang="zh-CN" b="1" dirty="0"/>
              <a:t>一、高中数学核心素养的再</a:t>
            </a:r>
            <a:r>
              <a:rPr lang="zh-CN" altLang="zh-CN" b="1" dirty="0" smtClean="0"/>
              <a:t>认识</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275606"/>
            <a:ext cx="8496944" cy="3867894"/>
          </a:xfrm>
        </p:spPr>
        <p:txBody>
          <a:bodyPr>
            <a:noAutofit/>
          </a:bodyPr>
          <a:lstStyle/>
          <a:p>
            <a:pPr marL="0" indent="0">
              <a:buNone/>
            </a:pPr>
            <a:r>
              <a:rPr lang="en-US" altLang="zh-CN" sz="3600" b="1" dirty="0">
                <a:solidFill>
                  <a:schemeClr val="tx2">
                    <a:lumMod val="50000"/>
                  </a:schemeClr>
                </a:solidFill>
                <a:latin typeface="Times New Roman" panose="02020603050405020304" pitchFamily="18" charset="0"/>
                <a:cs typeface="Times New Roman" panose="02020603050405020304" pitchFamily="18" charset="0"/>
              </a:rPr>
              <a:t>1.</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数学核心素养的课程</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背景</a:t>
            </a:r>
            <a:endPar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en-US" altLang="zh-CN" sz="2800" b="1" dirty="0">
                <a:latin typeface="Times New Roman" panose="02020603050405020304" pitchFamily="18" charset="0"/>
                <a:cs typeface="Times New Roman" panose="02020603050405020304" pitchFamily="18" charset="0"/>
              </a:rPr>
              <a:t>2017</a:t>
            </a:r>
            <a:r>
              <a:rPr lang="zh-CN" altLang="zh-CN" sz="2800" b="1" dirty="0">
                <a:latin typeface="Times New Roman" panose="02020603050405020304" pitchFamily="18" charset="0"/>
                <a:cs typeface="Times New Roman" panose="02020603050405020304" pitchFamily="18" charset="0"/>
              </a:rPr>
              <a:t>年</a:t>
            </a:r>
            <a:r>
              <a:rPr lang="en-US" altLang="zh-CN" sz="2800" b="1" dirty="0">
                <a:latin typeface="Times New Roman" panose="02020603050405020304" pitchFamily="18" charset="0"/>
                <a:cs typeface="Times New Roman" panose="02020603050405020304" pitchFamily="18" charset="0"/>
              </a:rPr>
              <a:t>12</a:t>
            </a:r>
            <a:r>
              <a:rPr lang="zh-CN" altLang="zh-CN" sz="2800" b="1" dirty="0">
                <a:latin typeface="Times New Roman" panose="02020603050405020304" pitchFamily="18" charset="0"/>
                <a:cs typeface="Times New Roman" panose="02020603050405020304" pitchFamily="18" charset="0"/>
              </a:rPr>
              <a:t>月</a:t>
            </a:r>
            <a:r>
              <a:rPr lang="en-US" altLang="zh-CN" sz="2800" b="1" dirty="0">
                <a:latin typeface="Times New Roman" panose="02020603050405020304" pitchFamily="18" charset="0"/>
                <a:cs typeface="Times New Roman" panose="02020603050405020304" pitchFamily="18" charset="0"/>
              </a:rPr>
              <a:t>29</a:t>
            </a:r>
            <a:r>
              <a:rPr lang="zh-CN" altLang="zh-CN" sz="2800" b="1" dirty="0">
                <a:latin typeface="Times New Roman" panose="02020603050405020304" pitchFamily="18" charset="0"/>
                <a:cs typeface="Times New Roman" panose="02020603050405020304" pitchFamily="18" charset="0"/>
              </a:rPr>
              <a:t>日，教育部颁布了</a:t>
            </a:r>
            <a:r>
              <a:rPr lang="zh-CN" altLang="zh-CN" sz="2800" b="1" dirty="0" smtClean="0">
                <a:latin typeface="Times New Roman" panose="02020603050405020304" pitchFamily="18" charset="0"/>
                <a:cs typeface="Times New Roman" panose="02020603050405020304" pitchFamily="18" charset="0"/>
              </a:rPr>
              <a:t>《普通高中数学课程标准》</a:t>
            </a:r>
            <a:r>
              <a:rPr lang="zh-CN" altLang="en-US" sz="2800" b="1" dirty="0" smtClean="0">
                <a:latin typeface="Times New Roman" panose="02020603050405020304" pitchFamily="18" charset="0"/>
                <a:cs typeface="Times New Roman" panose="02020603050405020304" pitchFamily="18" charset="0"/>
              </a:rPr>
              <a:t>明确规定</a:t>
            </a:r>
            <a:r>
              <a:rPr lang="zh-CN" altLang="zh-CN" sz="2800" b="1" dirty="0" smtClean="0">
                <a:latin typeface="Times New Roman" panose="02020603050405020304" pitchFamily="18" charset="0"/>
                <a:cs typeface="Times New Roman" panose="02020603050405020304" pitchFamily="18" charset="0"/>
              </a:rPr>
              <a:t>高中</a:t>
            </a:r>
            <a:r>
              <a:rPr lang="zh-CN" altLang="zh-CN" sz="2800" b="1" dirty="0">
                <a:latin typeface="Times New Roman" panose="02020603050405020304" pitchFamily="18" charset="0"/>
                <a:cs typeface="Times New Roman" panose="02020603050405020304" pitchFamily="18" charset="0"/>
              </a:rPr>
              <a:t>数学的课程</a:t>
            </a:r>
            <a:r>
              <a:rPr lang="zh-CN" altLang="zh-CN" sz="2800" b="1" dirty="0" smtClean="0">
                <a:latin typeface="Times New Roman" panose="02020603050405020304" pitchFamily="18" charset="0"/>
                <a:cs typeface="Times New Roman" panose="02020603050405020304" pitchFamily="18" charset="0"/>
              </a:rPr>
              <a:t>目标：通过</a:t>
            </a:r>
            <a:r>
              <a:rPr lang="zh-CN" altLang="zh-CN" sz="2800" b="1" dirty="0">
                <a:latin typeface="Times New Roman" panose="02020603050405020304" pitchFamily="18" charset="0"/>
                <a:cs typeface="Times New Roman" panose="02020603050405020304" pitchFamily="18" charset="0"/>
              </a:rPr>
              <a:t>高中数学课程的学习，学生能获得进一步学习及未来发展所必需的数学</a:t>
            </a:r>
            <a:r>
              <a:rPr lang="zh-CN" altLang="zh-CN" sz="2800" b="1" dirty="0">
                <a:solidFill>
                  <a:srgbClr val="FF0000"/>
                </a:solidFill>
                <a:latin typeface="Times New Roman" panose="02020603050405020304" pitchFamily="18" charset="0"/>
                <a:cs typeface="Times New Roman" panose="02020603050405020304" pitchFamily="18" charset="0"/>
              </a:rPr>
              <a:t>基础知识</a:t>
            </a:r>
            <a:r>
              <a:rPr lang="zh-CN" altLang="zh-CN" sz="2800" b="1" dirty="0">
                <a:latin typeface="Times New Roman" panose="02020603050405020304" pitchFamily="18" charset="0"/>
                <a:cs typeface="Times New Roman" panose="02020603050405020304" pitchFamily="18" charset="0"/>
              </a:rPr>
              <a:t>、</a:t>
            </a:r>
            <a:r>
              <a:rPr lang="zh-CN" altLang="zh-CN" sz="2800" b="1" dirty="0">
                <a:solidFill>
                  <a:srgbClr val="FF0000"/>
                </a:solidFill>
                <a:latin typeface="Times New Roman" panose="02020603050405020304" pitchFamily="18" charset="0"/>
                <a:cs typeface="Times New Roman" panose="02020603050405020304" pitchFamily="18" charset="0"/>
              </a:rPr>
              <a:t>基本技能</a:t>
            </a:r>
            <a:r>
              <a:rPr lang="zh-CN" altLang="zh-CN" sz="2800" b="1" dirty="0">
                <a:latin typeface="Times New Roman" panose="02020603050405020304" pitchFamily="18" charset="0"/>
                <a:cs typeface="Times New Roman" panose="02020603050405020304" pitchFamily="18" charset="0"/>
              </a:rPr>
              <a:t>、</a:t>
            </a:r>
            <a:r>
              <a:rPr lang="zh-CN" altLang="zh-CN" sz="2800" b="1" dirty="0">
                <a:solidFill>
                  <a:srgbClr val="FF0000"/>
                </a:solidFill>
                <a:latin typeface="Times New Roman" panose="02020603050405020304" pitchFamily="18" charset="0"/>
                <a:cs typeface="Times New Roman" panose="02020603050405020304" pitchFamily="18" charset="0"/>
              </a:rPr>
              <a:t>基本思想</a:t>
            </a:r>
            <a:r>
              <a:rPr lang="zh-CN" altLang="zh-CN" sz="2800" b="1" dirty="0">
                <a:latin typeface="Times New Roman" panose="02020603050405020304" pitchFamily="18" charset="0"/>
                <a:cs typeface="Times New Roman" panose="02020603050405020304" pitchFamily="18" charset="0"/>
              </a:rPr>
              <a:t>、</a:t>
            </a:r>
            <a:r>
              <a:rPr lang="zh-CN" altLang="zh-CN" sz="2800" b="1" dirty="0">
                <a:solidFill>
                  <a:srgbClr val="FF0000"/>
                </a:solidFill>
                <a:latin typeface="Times New Roman" panose="02020603050405020304" pitchFamily="18" charset="0"/>
                <a:cs typeface="Times New Roman" panose="02020603050405020304" pitchFamily="18" charset="0"/>
              </a:rPr>
              <a:t>基本活动经验</a:t>
            </a:r>
            <a:r>
              <a:rPr lang="zh-CN" altLang="zh-CN" sz="2800" b="1" dirty="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四基</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）；提高从数学角度</a:t>
            </a:r>
            <a:r>
              <a:rPr lang="zh-CN" altLang="zh-CN" sz="2800" b="1" dirty="0" smtClean="0">
                <a:solidFill>
                  <a:srgbClr val="FF0000"/>
                </a:solidFill>
                <a:latin typeface="Times New Roman" panose="02020603050405020304" pitchFamily="18" charset="0"/>
                <a:cs typeface="Times New Roman" panose="02020603050405020304" pitchFamily="18" charset="0"/>
              </a:rPr>
              <a:t>发现</a:t>
            </a:r>
            <a:r>
              <a:rPr lang="zh-CN" altLang="en-US" sz="2800" b="1" dirty="0" smtClean="0">
                <a:solidFill>
                  <a:srgbClr val="FF0000"/>
                </a:solidFill>
                <a:latin typeface="Times New Roman" panose="02020603050405020304" pitchFamily="18" charset="0"/>
                <a:cs typeface="Times New Roman" panose="02020603050405020304" pitchFamily="18" charset="0"/>
              </a:rPr>
              <a:t>和</a:t>
            </a:r>
            <a:r>
              <a:rPr lang="zh-CN" altLang="zh-CN" sz="2800" b="1" dirty="0" smtClean="0">
                <a:solidFill>
                  <a:srgbClr val="FF0000"/>
                </a:solidFill>
                <a:latin typeface="Times New Roman" panose="02020603050405020304" pitchFamily="18" charset="0"/>
                <a:cs typeface="Times New Roman" panose="02020603050405020304" pitchFamily="18" charset="0"/>
              </a:rPr>
              <a:t>提出问题</a:t>
            </a:r>
            <a:r>
              <a:rPr lang="zh-CN" altLang="en-US" sz="2800" b="1" dirty="0" smtClean="0">
                <a:solidFill>
                  <a:srgbClr val="FF0000"/>
                </a:solidFill>
                <a:latin typeface="Times New Roman" panose="02020603050405020304" pitchFamily="18" charset="0"/>
                <a:cs typeface="Times New Roman" panose="02020603050405020304" pitchFamily="18" charset="0"/>
              </a:rPr>
              <a:t>的能力</a:t>
            </a:r>
            <a:r>
              <a:rPr lang="zh-CN" altLang="zh-CN" sz="2800" b="1" dirty="0" smtClean="0">
                <a:latin typeface="Times New Roman" panose="02020603050405020304" pitchFamily="18" charset="0"/>
                <a:cs typeface="Times New Roman" panose="02020603050405020304" pitchFamily="18" charset="0"/>
              </a:rPr>
              <a:t>、</a:t>
            </a:r>
            <a:r>
              <a:rPr lang="zh-CN" altLang="zh-CN" sz="2800" b="1" dirty="0" smtClean="0">
                <a:solidFill>
                  <a:srgbClr val="FF0000"/>
                </a:solidFill>
                <a:latin typeface="Times New Roman" panose="02020603050405020304" pitchFamily="18" charset="0"/>
                <a:cs typeface="Times New Roman" panose="02020603050405020304" pitchFamily="18" charset="0"/>
              </a:rPr>
              <a:t>分析和</a:t>
            </a:r>
            <a:r>
              <a:rPr lang="zh-CN" altLang="zh-CN" sz="2800" b="1" dirty="0">
                <a:solidFill>
                  <a:srgbClr val="FF0000"/>
                </a:solidFill>
                <a:latin typeface="Times New Roman" panose="02020603050405020304" pitchFamily="18" charset="0"/>
                <a:cs typeface="Times New Roman" panose="02020603050405020304" pitchFamily="18" charset="0"/>
              </a:rPr>
              <a:t>解决问题</a:t>
            </a:r>
            <a:r>
              <a:rPr lang="zh-CN" altLang="zh-CN" sz="2800" b="1" dirty="0">
                <a:latin typeface="Times New Roman" panose="02020603050405020304" pitchFamily="18" charset="0"/>
                <a:cs typeface="Times New Roman" panose="02020603050405020304" pitchFamily="18" charset="0"/>
              </a:rPr>
              <a:t>的能力（</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四能</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a:t>
            </a:r>
            <a:r>
              <a:rPr lang="zh-CN" altLang="zh-CN" sz="2800" b="1" dirty="0" smtClean="0">
                <a:latin typeface="Times New Roman" panose="02020603050405020304" pitchFamily="18" charset="0"/>
                <a:cs typeface="Times New Roman" panose="02020603050405020304" pitchFamily="18" charset="0"/>
              </a:rPr>
              <a:t>。</a:t>
            </a:r>
            <a:endParaRPr lang="en-US" altLang="zh-CN" sz="2800" b="1" dirty="0" smtClean="0">
              <a:latin typeface="Times New Roman" panose="02020603050405020304" pitchFamily="18" charset="0"/>
              <a:cs typeface="Times New Roman" panose="02020603050405020304" pitchFamily="18" charset="0"/>
            </a:endParaRPr>
          </a:p>
          <a:p>
            <a:pPr marL="0" indent="0">
              <a:buNone/>
            </a:pPr>
            <a:r>
              <a:rPr lang="zh-CN" altLang="zh-CN" sz="2800" b="1" dirty="0" smtClean="0">
                <a:latin typeface="Times New Roman" panose="02020603050405020304" pitchFamily="18" charset="0"/>
                <a:cs typeface="Times New Roman" panose="02020603050405020304" pitchFamily="18" charset="0"/>
              </a:rPr>
              <a:t>即</a:t>
            </a:r>
            <a:r>
              <a:rPr lang="zh-CN" altLang="zh-CN" sz="2800" b="1" dirty="0">
                <a:latin typeface="Times New Roman" panose="02020603050405020304" pitchFamily="18" charset="0"/>
                <a:cs typeface="Times New Roman" panose="02020603050405020304" pitchFamily="18" charset="0"/>
              </a:rPr>
              <a:t>明确四基，提高四能</a:t>
            </a:r>
            <a:r>
              <a:rPr lang="zh-CN" altLang="zh-CN" sz="2800" b="1" dirty="0" smtClean="0">
                <a:latin typeface="Times New Roman" panose="02020603050405020304" pitchFamily="18" charset="0"/>
                <a:cs typeface="Times New Roman" panose="02020603050405020304" pitchFamily="18" charset="0"/>
              </a:rPr>
              <a:t>。</a:t>
            </a:r>
            <a:endParaRPr lang="en-US" altLang="zh-CN" sz="2800" b="1" dirty="0" smtClean="0">
              <a:latin typeface="Times New Roman" panose="02020603050405020304" pitchFamily="18" charset="0"/>
              <a:cs typeface="Times New Roman" panose="02020603050405020304" pitchFamily="18" charset="0"/>
            </a:endParaRPr>
          </a:p>
        </p:txBody>
      </p:sp>
      <p:sp>
        <p:nvSpPr>
          <p:cNvPr id="2" name="标题 1"/>
          <p:cNvSpPr>
            <a:spLocks noGrp="1"/>
          </p:cNvSpPr>
          <p:nvPr>
            <p:ph type="title"/>
          </p:nvPr>
        </p:nvSpPr>
        <p:spPr/>
        <p:txBody>
          <a:bodyPr>
            <a:normAutofit/>
          </a:bodyPr>
          <a:lstStyle/>
          <a:p>
            <a:r>
              <a:rPr lang="zh-CN" altLang="zh-CN" b="1" dirty="0"/>
              <a:t>一、高中数学核心素养的再</a:t>
            </a:r>
            <a:r>
              <a:rPr lang="zh-CN" altLang="zh-CN" b="1" dirty="0" smtClean="0"/>
              <a:t>认识</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275606"/>
            <a:ext cx="8496944" cy="3867894"/>
          </a:xfrm>
        </p:spPr>
        <p:txBody>
          <a:bodyPr>
            <a:noAutofit/>
          </a:bodyPr>
          <a:lstStyle/>
          <a:p>
            <a:pPr marL="0" indent="0">
              <a:buNone/>
            </a:pPr>
            <a:r>
              <a:rPr lang="en-US" altLang="zh-CN" sz="3600" b="1" dirty="0">
                <a:solidFill>
                  <a:schemeClr val="tx2">
                    <a:lumMod val="50000"/>
                  </a:schemeClr>
                </a:solidFill>
                <a:latin typeface="Times New Roman" panose="02020603050405020304" pitchFamily="18" charset="0"/>
                <a:cs typeface="Times New Roman" panose="02020603050405020304" pitchFamily="18" charset="0"/>
              </a:rPr>
              <a:t>1.</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数学核心素养的课程</a:t>
            </a:r>
            <a:r>
              <a:rPr lang="zh-CN" altLang="zh-CN" sz="3600" b="1" dirty="0" smtClean="0">
                <a:solidFill>
                  <a:schemeClr val="tx2">
                    <a:lumMod val="50000"/>
                  </a:schemeClr>
                </a:solidFill>
                <a:latin typeface="Times New Roman" panose="02020603050405020304" pitchFamily="18" charset="0"/>
                <a:cs typeface="Times New Roman" panose="02020603050405020304" pitchFamily="18" charset="0"/>
              </a:rPr>
              <a:t>背景</a:t>
            </a:r>
            <a:endParaRPr lang="en-US" altLang="zh-CN" sz="3600" b="1" dirty="0" smtClean="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zh-CN" sz="2800" b="1" dirty="0" smtClean="0">
                <a:latin typeface="Times New Roman" panose="02020603050405020304" pitchFamily="18" charset="0"/>
                <a:cs typeface="Times New Roman" panose="02020603050405020304" pitchFamily="18" charset="0"/>
              </a:rPr>
              <a:t>通过</a:t>
            </a:r>
            <a:r>
              <a:rPr lang="zh-CN" altLang="zh-CN" sz="2800" b="1" dirty="0">
                <a:latin typeface="Times New Roman" panose="02020603050405020304" pitchFamily="18" charset="0"/>
                <a:cs typeface="Times New Roman" panose="02020603050405020304" pitchFamily="18" charset="0"/>
              </a:rPr>
              <a:t>高中数学课程的学习，学生能提高学习数学的兴趣，增强学好数学的自信心，养成良好的数学学习习惯，发展</a:t>
            </a:r>
            <a:r>
              <a:rPr lang="zh-CN" altLang="zh-CN" sz="2800" b="1" dirty="0">
                <a:solidFill>
                  <a:srgbClr val="FF0000"/>
                </a:solidFill>
                <a:latin typeface="Times New Roman" panose="02020603050405020304" pitchFamily="18" charset="0"/>
                <a:cs typeface="Times New Roman" panose="02020603050405020304" pitchFamily="18" charset="0"/>
              </a:rPr>
              <a:t>自主学习的能力</a:t>
            </a:r>
            <a:r>
              <a:rPr lang="zh-CN" altLang="zh-CN" sz="2800" b="1" dirty="0">
                <a:latin typeface="Times New Roman" panose="02020603050405020304" pitchFamily="18" charset="0"/>
                <a:cs typeface="Times New Roman" panose="02020603050405020304" pitchFamily="18" charset="0"/>
              </a:rPr>
              <a:t>；树立敢于质疑、善于思考、严谨求实的科学精神；不断提高</a:t>
            </a:r>
            <a:r>
              <a:rPr lang="zh-CN" altLang="zh-CN" sz="2800" b="1" dirty="0">
                <a:solidFill>
                  <a:srgbClr val="FF0000"/>
                </a:solidFill>
                <a:latin typeface="Times New Roman" panose="02020603050405020304" pitchFamily="18" charset="0"/>
                <a:cs typeface="Times New Roman" panose="02020603050405020304" pitchFamily="18" charset="0"/>
              </a:rPr>
              <a:t>实践能力</a:t>
            </a:r>
            <a:r>
              <a:rPr lang="zh-CN" altLang="zh-CN" sz="2800" b="1" dirty="0">
                <a:latin typeface="Times New Roman" panose="02020603050405020304" pitchFamily="18" charset="0"/>
                <a:cs typeface="Times New Roman" panose="02020603050405020304" pitchFamily="18" charset="0"/>
              </a:rPr>
              <a:t>，提升</a:t>
            </a:r>
            <a:r>
              <a:rPr lang="zh-CN" altLang="zh-CN" sz="2800" b="1" dirty="0">
                <a:solidFill>
                  <a:srgbClr val="FF0000"/>
                </a:solidFill>
                <a:latin typeface="Times New Roman" panose="02020603050405020304" pitchFamily="18" charset="0"/>
                <a:cs typeface="Times New Roman" panose="02020603050405020304" pitchFamily="18" charset="0"/>
              </a:rPr>
              <a:t>创新意识</a:t>
            </a:r>
            <a:r>
              <a:rPr lang="zh-CN" altLang="zh-CN" sz="2800" b="1" dirty="0">
                <a:latin typeface="Times New Roman" panose="02020603050405020304" pitchFamily="18" charset="0"/>
                <a:cs typeface="Times New Roman" panose="02020603050405020304" pitchFamily="18" charset="0"/>
              </a:rPr>
              <a:t>；认识数学的</a:t>
            </a:r>
            <a:r>
              <a:rPr lang="zh-CN" altLang="zh-CN" sz="2800" b="1" dirty="0">
                <a:solidFill>
                  <a:srgbClr val="FF0000"/>
                </a:solidFill>
                <a:latin typeface="Times New Roman" panose="02020603050405020304" pitchFamily="18" charset="0"/>
                <a:cs typeface="Times New Roman" panose="02020603050405020304" pitchFamily="18" charset="0"/>
              </a:rPr>
              <a:t>科学价值</a:t>
            </a:r>
            <a:r>
              <a:rPr lang="zh-CN" altLang="zh-CN" sz="2800" b="1" dirty="0">
                <a:latin typeface="Times New Roman" panose="02020603050405020304" pitchFamily="18" charset="0"/>
                <a:cs typeface="Times New Roman" panose="02020603050405020304" pitchFamily="18" charset="0"/>
              </a:rPr>
              <a:t>、</a:t>
            </a:r>
            <a:r>
              <a:rPr lang="zh-CN" altLang="zh-CN" sz="2800" b="1" dirty="0">
                <a:solidFill>
                  <a:srgbClr val="FF0000"/>
                </a:solidFill>
                <a:latin typeface="Times New Roman" panose="02020603050405020304" pitchFamily="18" charset="0"/>
                <a:cs typeface="Times New Roman" panose="02020603050405020304" pitchFamily="18" charset="0"/>
              </a:rPr>
              <a:t>应用价值</a:t>
            </a:r>
            <a:r>
              <a:rPr lang="zh-CN" altLang="zh-CN" sz="2800" b="1" dirty="0">
                <a:latin typeface="Times New Roman" panose="02020603050405020304" pitchFamily="18" charset="0"/>
                <a:cs typeface="Times New Roman" panose="02020603050405020304" pitchFamily="18" charset="0"/>
              </a:rPr>
              <a:t>、</a:t>
            </a:r>
            <a:r>
              <a:rPr lang="zh-CN" altLang="zh-CN" sz="2800" b="1" dirty="0">
                <a:solidFill>
                  <a:srgbClr val="FF0000"/>
                </a:solidFill>
                <a:latin typeface="Times New Roman" panose="02020603050405020304" pitchFamily="18" charset="0"/>
                <a:cs typeface="Times New Roman" panose="02020603050405020304" pitchFamily="18" charset="0"/>
              </a:rPr>
              <a:t>文化价值</a:t>
            </a:r>
            <a:r>
              <a:rPr lang="zh-CN" altLang="zh-CN" sz="2800" b="1" dirty="0">
                <a:latin typeface="Times New Roman" panose="02020603050405020304" pitchFamily="18" charset="0"/>
                <a:cs typeface="Times New Roman" panose="02020603050405020304" pitchFamily="18" charset="0"/>
              </a:rPr>
              <a:t>和</a:t>
            </a:r>
            <a:r>
              <a:rPr lang="zh-CN" altLang="zh-CN" sz="2800" b="1" dirty="0">
                <a:solidFill>
                  <a:srgbClr val="FF0000"/>
                </a:solidFill>
                <a:latin typeface="Times New Roman" panose="02020603050405020304" pitchFamily="18" charset="0"/>
                <a:cs typeface="Times New Roman" panose="02020603050405020304" pitchFamily="18" charset="0"/>
              </a:rPr>
              <a:t>审美价值</a:t>
            </a:r>
            <a:r>
              <a:rPr lang="zh-CN" altLang="zh-CN" sz="2800" b="1" dirty="0">
                <a:latin typeface="Times New Roman" panose="02020603050405020304" pitchFamily="18" charset="0"/>
                <a:cs typeface="Times New Roman" panose="02020603050405020304" pitchFamily="18" charset="0"/>
              </a:rPr>
              <a:t>。</a:t>
            </a:r>
            <a:endParaRPr lang="zh-CN" altLang="en-US" sz="2800" b="1" dirty="0">
              <a:latin typeface="Times New Roman" panose="02020603050405020304" pitchFamily="18" charset="0"/>
              <a:cs typeface="Times New Roman" panose="02020603050405020304" pitchFamily="18" charset="0"/>
            </a:endParaRPr>
          </a:p>
          <a:p>
            <a:pPr marL="0" indent="0">
              <a:buNone/>
            </a:pPr>
            <a:endParaRPr lang="zh-CN" altLang="zh-CN" b="1" dirty="0">
              <a:latin typeface="Times New Roman" panose="02020603050405020304" pitchFamily="18" charset="0"/>
              <a:cs typeface="Times New Roman" panose="02020603050405020304" pitchFamily="18" charset="0"/>
            </a:endParaRPr>
          </a:p>
        </p:txBody>
      </p:sp>
      <p:sp>
        <p:nvSpPr>
          <p:cNvPr id="2" name="标题 1"/>
          <p:cNvSpPr>
            <a:spLocks noGrp="1"/>
          </p:cNvSpPr>
          <p:nvPr>
            <p:ph type="title"/>
          </p:nvPr>
        </p:nvSpPr>
        <p:spPr/>
        <p:txBody>
          <a:bodyPr>
            <a:normAutofit/>
          </a:bodyPr>
          <a:lstStyle/>
          <a:p>
            <a:r>
              <a:rPr lang="zh-CN" altLang="zh-CN" b="1" dirty="0"/>
              <a:t>一、高中数学核心素养的再</a:t>
            </a:r>
            <a:r>
              <a:rPr lang="zh-CN" altLang="zh-CN" b="1" dirty="0" smtClean="0"/>
              <a:t>认识</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1347614"/>
            <a:ext cx="8712968" cy="3888432"/>
          </a:xfrm>
        </p:spPr>
        <p:txBody>
          <a:bodyPr>
            <a:noAutofit/>
          </a:bodyPr>
          <a:lstStyle/>
          <a:p>
            <a:pPr marL="0" indent="0">
              <a:buNone/>
            </a:pPr>
            <a:r>
              <a:rPr lang="en-US" altLang="zh-CN" sz="3600" b="1" dirty="0">
                <a:solidFill>
                  <a:schemeClr val="tx2">
                    <a:lumMod val="50000"/>
                  </a:schemeClr>
                </a:solidFill>
                <a:latin typeface="Times New Roman" panose="02020603050405020304" pitchFamily="18" charset="0"/>
                <a:cs typeface="Times New Roman" panose="02020603050405020304" pitchFamily="18" charset="0"/>
              </a:rPr>
              <a:t>2.</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高中数学核心素养的内涵</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zh-CN" sz="2800" b="1" dirty="0" smtClean="0">
                <a:solidFill>
                  <a:srgbClr val="00CC00"/>
                </a:solidFill>
                <a:latin typeface="Times New Roman" panose="02020603050405020304" pitchFamily="18" charset="0"/>
                <a:cs typeface="Times New Roman" panose="02020603050405020304" pitchFamily="18" charset="0"/>
              </a:rPr>
              <a:t>核心素养</a:t>
            </a:r>
            <a:r>
              <a:rPr lang="zh-CN" altLang="en-US" sz="2800" b="1" dirty="0" smtClean="0">
                <a:solidFill>
                  <a:srgbClr val="00CC00"/>
                </a:solidFill>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学生应具备的，能够适应终身发展和社会发展需要的</a:t>
            </a:r>
            <a:r>
              <a:rPr lang="zh-CN" altLang="zh-CN" sz="2800" b="1" dirty="0">
                <a:solidFill>
                  <a:srgbClr val="FF0000"/>
                </a:solidFill>
                <a:latin typeface="Times New Roman" panose="02020603050405020304" pitchFamily="18" charset="0"/>
                <a:cs typeface="Times New Roman" panose="02020603050405020304" pitchFamily="18" charset="0"/>
              </a:rPr>
              <a:t>必备品格</a:t>
            </a:r>
            <a:r>
              <a:rPr lang="zh-CN" altLang="zh-CN" sz="2800" b="1" dirty="0">
                <a:latin typeface="Times New Roman" panose="02020603050405020304" pitchFamily="18" charset="0"/>
                <a:cs typeface="Times New Roman" panose="02020603050405020304" pitchFamily="18" charset="0"/>
              </a:rPr>
              <a:t>和</a:t>
            </a:r>
            <a:r>
              <a:rPr lang="zh-CN" altLang="zh-CN" sz="2800" b="1" dirty="0">
                <a:solidFill>
                  <a:srgbClr val="FF0000"/>
                </a:solidFill>
                <a:latin typeface="Times New Roman" panose="02020603050405020304" pitchFamily="18" charset="0"/>
                <a:cs typeface="Times New Roman" panose="02020603050405020304" pitchFamily="18" charset="0"/>
              </a:rPr>
              <a:t>关键能力</a:t>
            </a:r>
            <a:r>
              <a:rPr lang="en-US" altLang="zh-CN" sz="2800" b="1" dirty="0">
                <a:latin typeface="Times New Roman" panose="02020603050405020304" pitchFamily="18" charset="0"/>
                <a:cs typeface="Times New Roman" panose="02020603050405020304" pitchFamily="18" charset="0"/>
              </a:rPr>
              <a:t>”</a:t>
            </a:r>
            <a:r>
              <a:rPr lang="zh-CN" altLang="zh-CN" sz="2800" b="1" dirty="0" smtClean="0">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（北师大研究小组）</a:t>
            </a:r>
            <a:endParaRPr lang="en-US" altLang="zh-CN" sz="2800" b="1" dirty="0" smtClean="0">
              <a:latin typeface="Times New Roman" panose="02020603050405020304" pitchFamily="18" charset="0"/>
              <a:cs typeface="Times New Roman" panose="02020603050405020304" pitchFamily="18" charset="0"/>
            </a:endParaRPr>
          </a:p>
          <a:p>
            <a:pPr marL="0" indent="0">
              <a:buNone/>
            </a:pPr>
            <a:r>
              <a:rPr lang="zh-CN" altLang="zh-CN" sz="2800" b="1" dirty="0" smtClean="0">
                <a:solidFill>
                  <a:srgbClr val="00CC00"/>
                </a:solidFill>
                <a:latin typeface="Times New Roman" panose="02020603050405020304" pitchFamily="18" charset="0"/>
                <a:cs typeface="Times New Roman" panose="02020603050405020304" pitchFamily="18" charset="0"/>
              </a:rPr>
              <a:t>数学</a:t>
            </a:r>
            <a:r>
              <a:rPr lang="zh-CN" altLang="zh-CN" sz="2800" b="1" dirty="0">
                <a:solidFill>
                  <a:srgbClr val="00CC00"/>
                </a:solidFill>
                <a:latin typeface="Times New Roman" panose="02020603050405020304" pitchFamily="18" charset="0"/>
                <a:cs typeface="Times New Roman" panose="02020603050405020304" pitchFamily="18" charset="0"/>
              </a:rPr>
              <a:t>核心</a:t>
            </a:r>
            <a:r>
              <a:rPr lang="zh-CN" altLang="zh-CN" sz="2800" b="1" dirty="0" smtClean="0">
                <a:solidFill>
                  <a:srgbClr val="00CC00"/>
                </a:solidFill>
                <a:latin typeface="Times New Roman" panose="02020603050405020304" pitchFamily="18" charset="0"/>
                <a:cs typeface="Times New Roman" panose="02020603050405020304" pitchFamily="18" charset="0"/>
              </a:rPr>
              <a:t>素养</a:t>
            </a:r>
            <a:r>
              <a:rPr lang="zh-CN" altLang="en-US" sz="2800" b="1" dirty="0" smtClean="0">
                <a:solidFill>
                  <a:srgbClr val="00CC00"/>
                </a:solidFill>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具有数学基本</a:t>
            </a:r>
            <a:r>
              <a:rPr lang="zh-CN" altLang="zh-CN" sz="2800" b="1" dirty="0" smtClean="0">
                <a:latin typeface="Times New Roman" panose="02020603050405020304" pitchFamily="18" charset="0"/>
                <a:cs typeface="Times New Roman" panose="02020603050405020304" pitchFamily="18" charset="0"/>
              </a:rPr>
              <a:t>特</a:t>
            </a:r>
            <a:r>
              <a:rPr lang="zh-CN" altLang="en-US" sz="2800" b="1" dirty="0" smtClean="0">
                <a:latin typeface="Times New Roman" panose="02020603050405020304" pitchFamily="18" charset="0"/>
                <a:cs typeface="Times New Roman" panose="02020603050405020304" pitchFamily="18" charset="0"/>
              </a:rPr>
              <a:t>征</a:t>
            </a:r>
            <a:r>
              <a:rPr lang="zh-CN" altLang="zh-CN" sz="2800" b="1" dirty="0" smtClean="0">
                <a:latin typeface="Times New Roman" panose="02020603050405020304" pitchFamily="18" charset="0"/>
                <a:cs typeface="Times New Roman" panose="02020603050405020304" pitchFamily="18" charset="0"/>
              </a:rPr>
              <a:t>的</a:t>
            </a:r>
            <a:r>
              <a:rPr lang="zh-CN" altLang="zh-CN" sz="2800" b="1" dirty="0">
                <a:latin typeface="Times New Roman" panose="02020603050405020304" pitchFamily="18" charset="0"/>
                <a:cs typeface="Times New Roman" panose="02020603050405020304" pitchFamily="18" charset="0"/>
              </a:rPr>
              <a:t>、适应个人终身发展和社会发展需要的人的</a:t>
            </a:r>
            <a:r>
              <a:rPr lang="zh-CN" altLang="zh-CN" sz="2800" b="1" dirty="0">
                <a:solidFill>
                  <a:srgbClr val="FF0000"/>
                </a:solidFill>
                <a:latin typeface="Times New Roman" panose="02020603050405020304" pitchFamily="18" charset="0"/>
                <a:cs typeface="Times New Roman" panose="02020603050405020304" pitchFamily="18" charset="0"/>
              </a:rPr>
              <a:t>思维品质</a:t>
            </a:r>
            <a:r>
              <a:rPr lang="zh-CN" altLang="zh-CN" sz="2800" b="1" dirty="0">
                <a:latin typeface="Times New Roman" panose="02020603050405020304" pitchFamily="18" charset="0"/>
                <a:cs typeface="Times New Roman" panose="02020603050405020304" pitchFamily="18" charset="0"/>
              </a:rPr>
              <a:t>和</a:t>
            </a:r>
            <a:r>
              <a:rPr lang="zh-CN" altLang="zh-CN" sz="2800" b="1" dirty="0">
                <a:solidFill>
                  <a:srgbClr val="FF0000"/>
                </a:solidFill>
                <a:latin typeface="Times New Roman" panose="02020603050405020304" pitchFamily="18" charset="0"/>
                <a:cs typeface="Times New Roman" panose="02020603050405020304" pitchFamily="18" charset="0"/>
              </a:rPr>
              <a:t>关键能力</a:t>
            </a:r>
            <a:r>
              <a:rPr lang="zh-CN" altLang="zh-CN" sz="2800" b="1" dirty="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a:t>
            </a:r>
            <a:endParaRPr lang="en-US" altLang="zh-CN" sz="2800" b="1" dirty="0" smtClean="0">
              <a:latin typeface="Times New Roman" panose="02020603050405020304" pitchFamily="18" charset="0"/>
              <a:cs typeface="Times New Roman" panose="02020603050405020304" pitchFamily="18" charset="0"/>
            </a:endParaRPr>
          </a:p>
          <a:p>
            <a:pPr marL="0" indent="0">
              <a:buNone/>
            </a:pPr>
            <a:r>
              <a:rPr lang="zh-CN" altLang="zh-CN" sz="2800" b="1" dirty="0" smtClean="0">
                <a:solidFill>
                  <a:srgbClr val="00CC00"/>
                </a:solidFill>
                <a:latin typeface="Times New Roman" panose="02020603050405020304" pitchFamily="18" charset="0"/>
                <a:cs typeface="Times New Roman" panose="02020603050405020304" pitchFamily="18" charset="0"/>
              </a:rPr>
              <a:t>高中</a:t>
            </a:r>
            <a:r>
              <a:rPr lang="zh-CN" altLang="zh-CN" sz="2800" b="1" dirty="0">
                <a:solidFill>
                  <a:srgbClr val="00CC00"/>
                </a:solidFill>
                <a:latin typeface="Times New Roman" panose="02020603050405020304" pitchFamily="18" charset="0"/>
                <a:cs typeface="Times New Roman" panose="02020603050405020304" pitchFamily="18" charset="0"/>
              </a:rPr>
              <a:t>数学核心</a:t>
            </a:r>
            <a:r>
              <a:rPr lang="zh-CN" altLang="zh-CN" sz="2800" b="1" dirty="0" smtClean="0">
                <a:solidFill>
                  <a:srgbClr val="00CC00"/>
                </a:solidFill>
                <a:latin typeface="Times New Roman" panose="02020603050405020304" pitchFamily="18" charset="0"/>
                <a:cs typeface="Times New Roman" panose="02020603050405020304" pitchFamily="18" charset="0"/>
              </a:rPr>
              <a:t>素养</a:t>
            </a:r>
            <a:r>
              <a:rPr lang="zh-CN" altLang="en-US" sz="2800" b="1" dirty="0" smtClean="0">
                <a:solidFill>
                  <a:srgbClr val="00CC00"/>
                </a:solidFill>
                <a:latin typeface="Times New Roman" panose="02020603050405020304" pitchFamily="18" charset="0"/>
                <a:cs typeface="Times New Roman" panose="02020603050405020304" pitchFamily="18" charset="0"/>
              </a:rPr>
              <a:t>：</a:t>
            </a:r>
            <a:r>
              <a:rPr lang="zh-CN" altLang="zh-CN" sz="2800" b="1" dirty="0" smtClean="0">
                <a:solidFill>
                  <a:srgbClr val="FF0000"/>
                </a:solidFill>
                <a:latin typeface="Times New Roman" panose="02020603050405020304" pitchFamily="18" charset="0"/>
                <a:cs typeface="Times New Roman" panose="02020603050405020304" pitchFamily="18" charset="0"/>
              </a:rPr>
              <a:t>数学</a:t>
            </a:r>
            <a:r>
              <a:rPr lang="zh-CN" altLang="zh-CN" sz="2800" b="1" dirty="0">
                <a:solidFill>
                  <a:srgbClr val="FF0000"/>
                </a:solidFill>
                <a:latin typeface="Times New Roman" panose="02020603050405020304" pitchFamily="18" charset="0"/>
                <a:cs typeface="Times New Roman" panose="02020603050405020304" pitchFamily="18" charset="0"/>
              </a:rPr>
              <a:t>抽象</a:t>
            </a:r>
            <a:r>
              <a:rPr lang="zh-CN" altLang="zh-CN" sz="2800" b="1" dirty="0">
                <a:latin typeface="Times New Roman" panose="02020603050405020304" pitchFamily="18" charset="0"/>
                <a:cs typeface="Times New Roman" panose="02020603050405020304" pitchFamily="18" charset="0"/>
              </a:rPr>
              <a:t>、</a:t>
            </a:r>
            <a:r>
              <a:rPr lang="zh-CN" altLang="zh-CN" sz="2800" b="1" dirty="0">
                <a:solidFill>
                  <a:srgbClr val="FF0000"/>
                </a:solidFill>
                <a:latin typeface="Times New Roman" panose="02020603050405020304" pitchFamily="18" charset="0"/>
                <a:cs typeface="Times New Roman" panose="02020603050405020304" pitchFamily="18" charset="0"/>
              </a:rPr>
              <a:t>逻辑推理</a:t>
            </a:r>
            <a:r>
              <a:rPr lang="zh-CN" altLang="zh-CN" sz="2800" b="1" dirty="0">
                <a:latin typeface="Times New Roman" panose="02020603050405020304" pitchFamily="18" charset="0"/>
                <a:cs typeface="Times New Roman" panose="02020603050405020304" pitchFamily="18" charset="0"/>
              </a:rPr>
              <a:t>、</a:t>
            </a:r>
            <a:r>
              <a:rPr lang="zh-CN" altLang="zh-CN" sz="2800" b="1" dirty="0">
                <a:solidFill>
                  <a:srgbClr val="FF0000"/>
                </a:solidFill>
                <a:latin typeface="Times New Roman" panose="02020603050405020304" pitchFamily="18" charset="0"/>
                <a:cs typeface="Times New Roman" panose="02020603050405020304" pitchFamily="18" charset="0"/>
              </a:rPr>
              <a:t>数学建模</a:t>
            </a:r>
            <a:r>
              <a:rPr lang="zh-CN" altLang="zh-CN" sz="2800" b="1" dirty="0">
                <a:latin typeface="Times New Roman" panose="02020603050405020304" pitchFamily="18" charset="0"/>
                <a:cs typeface="Times New Roman" panose="02020603050405020304" pitchFamily="18" charset="0"/>
              </a:rPr>
              <a:t>、</a:t>
            </a:r>
            <a:r>
              <a:rPr lang="zh-CN" altLang="zh-CN" sz="2800" b="1" dirty="0">
                <a:solidFill>
                  <a:srgbClr val="FF0000"/>
                </a:solidFill>
                <a:latin typeface="Times New Roman" panose="02020603050405020304" pitchFamily="18" charset="0"/>
                <a:cs typeface="Times New Roman" panose="02020603050405020304" pitchFamily="18" charset="0"/>
              </a:rPr>
              <a:t>直观想象</a:t>
            </a:r>
            <a:r>
              <a:rPr lang="zh-CN" altLang="zh-CN" sz="2800" b="1" dirty="0">
                <a:latin typeface="Times New Roman" panose="02020603050405020304" pitchFamily="18" charset="0"/>
                <a:cs typeface="Times New Roman" panose="02020603050405020304" pitchFamily="18" charset="0"/>
              </a:rPr>
              <a:t>、</a:t>
            </a:r>
            <a:r>
              <a:rPr lang="zh-CN" altLang="zh-CN" sz="2800" b="1" dirty="0">
                <a:solidFill>
                  <a:srgbClr val="FF0000"/>
                </a:solidFill>
                <a:latin typeface="Times New Roman" panose="02020603050405020304" pitchFamily="18" charset="0"/>
                <a:cs typeface="Times New Roman" panose="02020603050405020304" pitchFamily="18" charset="0"/>
              </a:rPr>
              <a:t>数学运算</a:t>
            </a:r>
            <a:r>
              <a:rPr lang="zh-CN" altLang="zh-CN" sz="2800" b="1" dirty="0">
                <a:latin typeface="Times New Roman" panose="02020603050405020304" pitchFamily="18" charset="0"/>
                <a:cs typeface="Times New Roman" panose="02020603050405020304" pitchFamily="18" charset="0"/>
              </a:rPr>
              <a:t>和</a:t>
            </a:r>
            <a:r>
              <a:rPr lang="zh-CN" altLang="zh-CN" sz="2800" b="1" dirty="0" smtClean="0">
                <a:solidFill>
                  <a:srgbClr val="FF0000"/>
                </a:solidFill>
                <a:latin typeface="Times New Roman" panose="02020603050405020304" pitchFamily="18" charset="0"/>
                <a:cs typeface="Times New Roman" panose="02020603050405020304" pitchFamily="18" charset="0"/>
              </a:rPr>
              <a:t>数据分析</a:t>
            </a:r>
            <a:r>
              <a:rPr lang="zh-CN" altLang="zh-CN" sz="2800" b="1" dirty="0" smtClean="0">
                <a:latin typeface="Times New Roman" panose="02020603050405020304" pitchFamily="18" charset="0"/>
                <a:cs typeface="Times New Roman" panose="02020603050405020304" pitchFamily="18" charset="0"/>
              </a:rPr>
              <a:t>。</a:t>
            </a:r>
            <a:endParaRPr lang="zh-CN" altLang="zh-CN" sz="2800" b="1" dirty="0">
              <a:latin typeface="Times New Roman" panose="02020603050405020304" pitchFamily="18" charset="0"/>
              <a:cs typeface="Times New Roman" panose="02020603050405020304" pitchFamily="18" charset="0"/>
            </a:endParaRPr>
          </a:p>
        </p:txBody>
      </p:sp>
      <p:sp>
        <p:nvSpPr>
          <p:cNvPr id="2" name="标题 1"/>
          <p:cNvSpPr>
            <a:spLocks noGrp="1"/>
          </p:cNvSpPr>
          <p:nvPr>
            <p:ph type="title"/>
          </p:nvPr>
        </p:nvSpPr>
        <p:spPr/>
        <p:txBody>
          <a:bodyPr>
            <a:normAutofit/>
          </a:bodyPr>
          <a:lstStyle/>
          <a:p>
            <a:r>
              <a:rPr lang="zh-CN" altLang="zh-CN" b="1" dirty="0"/>
              <a:t>一、高中数学核心素养的再</a:t>
            </a:r>
            <a:r>
              <a:rPr lang="zh-CN" altLang="zh-CN" b="1" dirty="0" smtClean="0"/>
              <a:t>认识</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347614"/>
            <a:ext cx="8424936" cy="3582398"/>
          </a:xfrm>
        </p:spPr>
        <p:txBody>
          <a:bodyPr>
            <a:noAutofit/>
          </a:bodyPr>
          <a:lstStyle/>
          <a:p>
            <a:pPr marL="0" indent="0">
              <a:buNone/>
            </a:pPr>
            <a:r>
              <a:rPr lang="en-US" altLang="zh-CN" sz="3600" b="1" dirty="0">
                <a:solidFill>
                  <a:schemeClr val="tx2">
                    <a:lumMod val="50000"/>
                  </a:schemeClr>
                </a:solidFill>
                <a:latin typeface="Times New Roman" panose="02020603050405020304" pitchFamily="18" charset="0"/>
                <a:cs typeface="Times New Roman" panose="02020603050405020304" pitchFamily="18" charset="0"/>
              </a:rPr>
              <a:t>3.</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高中数学核心素养的外延</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zh-CN" sz="2800" b="1" dirty="0">
                <a:latin typeface="Times New Roman" panose="02020603050405020304" pitchFamily="18" charset="0"/>
                <a:cs typeface="Times New Roman" panose="02020603050405020304" pitchFamily="18" charset="0"/>
              </a:rPr>
              <a:t>张奠宙教授将数学核心素养解释为</a:t>
            </a:r>
            <a:r>
              <a:rPr lang="en-US" altLang="zh-CN" sz="2800" b="1" dirty="0">
                <a:latin typeface="Times New Roman" panose="02020603050405020304" pitchFamily="18" charset="0"/>
                <a:cs typeface="Times New Roman" panose="02020603050405020304" pitchFamily="18" charset="0"/>
              </a:rPr>
              <a:t>“</a:t>
            </a:r>
            <a:r>
              <a:rPr lang="zh-CN" altLang="zh-CN" sz="2800" b="1" dirty="0">
                <a:solidFill>
                  <a:srgbClr val="FF0000"/>
                </a:solidFill>
                <a:latin typeface="Times New Roman" panose="02020603050405020304" pitchFamily="18" charset="0"/>
                <a:cs typeface="Times New Roman" panose="02020603050405020304" pitchFamily="18" charset="0"/>
              </a:rPr>
              <a:t>真、善、美</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三个维度</a:t>
            </a:r>
            <a:r>
              <a:rPr lang="zh-CN" altLang="zh-CN" sz="2800" b="1" dirty="0" smtClean="0">
                <a:latin typeface="Times New Roman" panose="02020603050405020304" pitchFamily="18" charset="0"/>
                <a:cs typeface="Times New Roman" panose="02020603050405020304" pitchFamily="18" charset="0"/>
              </a:rPr>
              <a:t>。</a:t>
            </a:r>
            <a:endParaRPr lang="en-US" altLang="zh-CN" sz="2800" b="1" dirty="0" smtClean="0">
              <a:latin typeface="Times New Roman" panose="02020603050405020304" pitchFamily="18" charset="0"/>
              <a:cs typeface="Times New Roman" panose="02020603050405020304" pitchFamily="18" charset="0"/>
            </a:endParaRPr>
          </a:p>
          <a:p>
            <a:pPr marL="0" indent="0">
              <a:buNone/>
            </a:pPr>
            <a:r>
              <a:rPr lang="zh-CN" altLang="en-US" sz="2800" b="1" dirty="0" smtClean="0">
                <a:latin typeface="Times New Roman" panose="02020603050405020304" pitchFamily="18" charset="0"/>
                <a:cs typeface="Times New Roman" panose="02020603050405020304" pitchFamily="18" charset="0"/>
              </a:rPr>
              <a:t>“</a:t>
            </a:r>
            <a:r>
              <a:rPr lang="zh-CN" altLang="zh-CN" sz="2800" b="1" dirty="0" smtClean="0">
                <a:latin typeface="Times New Roman" panose="02020603050405020304" pitchFamily="18" charset="0"/>
                <a:cs typeface="Times New Roman" panose="02020603050405020304" pitchFamily="18" charset="0"/>
              </a:rPr>
              <a:t>理解</a:t>
            </a:r>
            <a:r>
              <a:rPr lang="zh-CN" altLang="zh-CN" sz="2800" b="1" dirty="0">
                <a:latin typeface="Times New Roman" panose="02020603050405020304" pitchFamily="18" charset="0"/>
                <a:cs typeface="Times New Roman" panose="02020603050405020304" pitchFamily="18" charset="0"/>
              </a:rPr>
              <a:t>数学文明的文化价值，体会数学真理的严谨性、精确性；具备用数学思想方法分析和解决实际问题的基本能力；能够欣赏数学智慧之美，喜欢数学，热爱数学</a:t>
            </a:r>
            <a:r>
              <a:rPr lang="zh-CN" altLang="zh-CN" sz="2800" b="1" dirty="0" smtClean="0">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a:t>
            </a:r>
            <a:endParaRPr lang="zh-CN" altLang="zh-CN" sz="2800" b="1" dirty="0">
              <a:latin typeface="Times New Roman" panose="02020603050405020304" pitchFamily="18" charset="0"/>
              <a:cs typeface="Times New Roman" panose="02020603050405020304" pitchFamily="18" charset="0"/>
            </a:endParaRPr>
          </a:p>
          <a:p>
            <a:pPr marL="0" indent="0">
              <a:buNone/>
            </a:pPr>
            <a:endParaRPr lang="en-US" altLang="zh-CN" sz="2800" b="1" dirty="0">
              <a:latin typeface="Times New Roman" panose="02020603050405020304" pitchFamily="18" charset="0"/>
              <a:cs typeface="Times New Roman" panose="02020603050405020304" pitchFamily="18" charset="0"/>
            </a:endParaRPr>
          </a:p>
        </p:txBody>
      </p:sp>
      <p:sp>
        <p:nvSpPr>
          <p:cNvPr id="2" name="标题 1"/>
          <p:cNvSpPr>
            <a:spLocks noGrp="1"/>
          </p:cNvSpPr>
          <p:nvPr>
            <p:ph type="title"/>
          </p:nvPr>
        </p:nvSpPr>
        <p:spPr/>
        <p:txBody>
          <a:bodyPr>
            <a:normAutofit/>
          </a:bodyPr>
          <a:lstStyle/>
          <a:p>
            <a:r>
              <a:rPr lang="zh-CN" altLang="zh-CN" b="1" dirty="0"/>
              <a:t>一、高中数学核心素养的再</a:t>
            </a:r>
            <a:r>
              <a:rPr lang="zh-CN" altLang="zh-CN" b="1" dirty="0" smtClean="0"/>
              <a:t>认识</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347614"/>
            <a:ext cx="6120680" cy="3582398"/>
          </a:xfrm>
        </p:spPr>
        <p:txBody>
          <a:bodyPr>
            <a:noAutofit/>
          </a:bodyPr>
          <a:lstStyle/>
          <a:p>
            <a:pPr marL="0" indent="0">
              <a:buNone/>
            </a:pPr>
            <a:r>
              <a:rPr lang="en-US" altLang="zh-CN" sz="3600" b="1" dirty="0">
                <a:solidFill>
                  <a:schemeClr val="tx2">
                    <a:lumMod val="50000"/>
                  </a:schemeClr>
                </a:solidFill>
                <a:latin typeface="Times New Roman" panose="02020603050405020304" pitchFamily="18" charset="0"/>
                <a:cs typeface="Times New Roman" panose="02020603050405020304" pitchFamily="18" charset="0"/>
              </a:rPr>
              <a:t>3.</a:t>
            </a:r>
            <a:r>
              <a:rPr lang="zh-CN" altLang="zh-CN" sz="3600" b="1" dirty="0">
                <a:solidFill>
                  <a:schemeClr val="tx2">
                    <a:lumMod val="50000"/>
                  </a:schemeClr>
                </a:solidFill>
                <a:latin typeface="Times New Roman" panose="02020603050405020304" pitchFamily="18" charset="0"/>
                <a:cs typeface="Times New Roman" panose="02020603050405020304" pitchFamily="18" charset="0"/>
              </a:rPr>
              <a:t>高中数学核心素养的外延</a:t>
            </a:r>
            <a:endParaRPr lang="zh-CN" altLang="zh-CN" sz="3600" b="1"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zh-CN" altLang="zh-CN" sz="2800" b="1" dirty="0" smtClean="0">
                <a:latin typeface="Times New Roman" panose="02020603050405020304" pitchFamily="18" charset="0"/>
                <a:cs typeface="Times New Roman" panose="02020603050405020304" pitchFamily="18" charset="0"/>
              </a:rPr>
              <a:t>史宁中教授</a:t>
            </a:r>
            <a:r>
              <a:rPr lang="zh-CN" altLang="en-US" sz="2800" b="1" dirty="0" smtClean="0">
                <a:latin typeface="Times New Roman" panose="02020603050405020304" pitchFamily="18" charset="0"/>
                <a:cs typeface="Times New Roman" panose="02020603050405020304" pitchFamily="18" charset="0"/>
              </a:rPr>
              <a:t>：</a:t>
            </a:r>
            <a:endParaRPr lang="en-US" altLang="zh-CN" sz="2800" b="1" dirty="0" smtClean="0">
              <a:latin typeface="Times New Roman" panose="02020603050405020304" pitchFamily="18" charset="0"/>
              <a:cs typeface="Times New Roman" panose="02020603050405020304" pitchFamily="18" charset="0"/>
            </a:endParaRPr>
          </a:p>
          <a:p>
            <a:pPr marL="0" indent="0">
              <a:buNone/>
            </a:pPr>
            <a:r>
              <a:rPr lang="zh-CN" altLang="zh-CN" sz="2800" b="1" dirty="0" smtClean="0">
                <a:latin typeface="Times New Roman" panose="02020603050405020304" pitchFamily="18" charset="0"/>
                <a:cs typeface="Times New Roman" panose="02020603050405020304" pitchFamily="18" charset="0"/>
              </a:rPr>
              <a:t>会</a:t>
            </a:r>
            <a:r>
              <a:rPr lang="zh-CN" altLang="zh-CN" sz="2800" b="1" dirty="0">
                <a:latin typeface="Times New Roman" panose="02020603050405020304" pitchFamily="18" charset="0"/>
                <a:cs typeface="Times New Roman" panose="02020603050405020304" pitchFamily="18" charset="0"/>
              </a:rPr>
              <a:t>用数学的眼光观察现实</a:t>
            </a:r>
            <a:r>
              <a:rPr lang="zh-CN" altLang="zh-CN" sz="2800" b="1" dirty="0" smtClean="0">
                <a:latin typeface="Times New Roman" panose="02020603050405020304" pitchFamily="18" charset="0"/>
                <a:cs typeface="Times New Roman" panose="02020603050405020304" pitchFamily="18" charset="0"/>
              </a:rPr>
              <a:t>世界</a:t>
            </a:r>
            <a:endParaRPr lang="en-US" altLang="zh-CN" sz="28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zh-CN" altLang="zh-CN" sz="2800" b="1" dirty="0" smtClean="0">
                <a:latin typeface="Times New Roman" panose="02020603050405020304" pitchFamily="18" charset="0"/>
                <a:cs typeface="Times New Roman" panose="02020603050405020304" pitchFamily="18" charset="0"/>
              </a:rPr>
              <a:t>会</a:t>
            </a:r>
            <a:r>
              <a:rPr lang="zh-CN" altLang="zh-CN" sz="2800" b="1" dirty="0">
                <a:latin typeface="Times New Roman" panose="02020603050405020304" pitchFamily="18" charset="0"/>
                <a:cs typeface="Times New Roman" panose="02020603050405020304" pitchFamily="18" charset="0"/>
              </a:rPr>
              <a:t>用数学的思维思考现实</a:t>
            </a:r>
            <a:r>
              <a:rPr lang="zh-CN" altLang="zh-CN" sz="2800" b="1" dirty="0" smtClean="0">
                <a:latin typeface="Times New Roman" panose="02020603050405020304" pitchFamily="18" charset="0"/>
                <a:cs typeface="Times New Roman" panose="02020603050405020304" pitchFamily="18" charset="0"/>
              </a:rPr>
              <a:t>世界</a:t>
            </a:r>
            <a:endParaRPr lang="en-US" altLang="zh-CN" sz="28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zh-CN" altLang="zh-CN" sz="2800" b="1" dirty="0" smtClean="0">
                <a:latin typeface="Times New Roman" panose="02020603050405020304" pitchFamily="18" charset="0"/>
                <a:cs typeface="Times New Roman" panose="02020603050405020304" pitchFamily="18" charset="0"/>
              </a:rPr>
              <a:t>会</a:t>
            </a:r>
            <a:r>
              <a:rPr lang="zh-CN" altLang="zh-CN" sz="2800" b="1" dirty="0">
                <a:latin typeface="Times New Roman" panose="02020603050405020304" pitchFamily="18" charset="0"/>
                <a:cs typeface="Times New Roman" panose="02020603050405020304" pitchFamily="18" charset="0"/>
              </a:rPr>
              <a:t>用数学的语言表达现实</a:t>
            </a:r>
            <a:r>
              <a:rPr lang="zh-CN" altLang="zh-CN" sz="2800" b="1" dirty="0" smtClean="0">
                <a:latin typeface="Times New Roman" panose="02020603050405020304" pitchFamily="18" charset="0"/>
                <a:cs typeface="Times New Roman" panose="02020603050405020304" pitchFamily="18" charset="0"/>
              </a:rPr>
              <a:t>世界</a:t>
            </a:r>
            <a:endParaRPr lang="zh-CN" altLang="zh-CN" sz="28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altLang="zh-CN" sz="2800" b="1" dirty="0" smtClean="0">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学科核心素养的培养与教学</a:t>
            </a:r>
            <a:r>
              <a:rPr lang="en-US" altLang="zh-CN" sz="2800" b="1" dirty="0" smtClean="0">
                <a:latin typeface="Times New Roman" panose="02020603050405020304" pitchFamily="18" charset="0"/>
                <a:cs typeface="Times New Roman" panose="02020603050405020304" pitchFamily="18" charset="0"/>
              </a:rPr>
              <a:t>》</a:t>
            </a:r>
            <a:endParaRPr lang="en-US" altLang="zh-CN" sz="2800" b="1" dirty="0">
              <a:latin typeface="Times New Roman" panose="02020603050405020304" pitchFamily="18" charset="0"/>
              <a:cs typeface="Times New Roman" panose="02020603050405020304" pitchFamily="18" charset="0"/>
            </a:endParaRPr>
          </a:p>
        </p:txBody>
      </p:sp>
      <p:sp>
        <p:nvSpPr>
          <p:cNvPr id="2" name="标题 1"/>
          <p:cNvSpPr>
            <a:spLocks noGrp="1"/>
          </p:cNvSpPr>
          <p:nvPr>
            <p:ph type="title"/>
          </p:nvPr>
        </p:nvSpPr>
        <p:spPr/>
        <p:txBody>
          <a:bodyPr>
            <a:normAutofit/>
          </a:bodyPr>
          <a:lstStyle/>
          <a:p>
            <a:r>
              <a:rPr lang="zh-CN" altLang="zh-CN" b="1" dirty="0"/>
              <a:t>一、高中数学核心素养的再</a:t>
            </a:r>
            <a:r>
              <a:rPr lang="zh-CN" altLang="zh-CN" b="1" dirty="0" smtClean="0"/>
              <a:t>认识</a:t>
            </a:r>
            <a:endParaRPr lang="zh-CN" altLang="en-US" dirty="0"/>
          </a:p>
        </p:txBody>
      </p:sp>
      <p:sp>
        <p:nvSpPr>
          <p:cNvPr id="4" name="矩形 3"/>
          <p:cNvSpPr/>
          <p:nvPr/>
        </p:nvSpPr>
        <p:spPr>
          <a:xfrm>
            <a:off x="4860032" y="2413974"/>
            <a:ext cx="4152558" cy="1669944"/>
          </a:xfrm>
          <a:prstGeom prst="rect">
            <a:avLst/>
          </a:prstGeom>
        </p:spPr>
        <p:txBody>
          <a:bodyPr wrap="square">
            <a:spAutoFit/>
          </a:bodyPr>
          <a:lstStyle/>
          <a:p>
            <a:pPr>
              <a:lnSpc>
                <a:spcPct val="125000"/>
              </a:lnSpc>
            </a:pPr>
            <a:r>
              <a:rPr lang="zh-CN" altLang="en-US" sz="2800" b="1" dirty="0">
                <a:solidFill>
                  <a:srgbClr val="FF0000"/>
                </a:solidFill>
                <a:latin typeface="Times New Roman" panose="02020603050405020304" pitchFamily="18" charset="0"/>
                <a:cs typeface="Times New Roman" panose="02020603050405020304" pitchFamily="18" charset="0"/>
              </a:rPr>
              <a:t>（数学抽象、直观想象）</a:t>
            </a:r>
            <a:endParaRPr lang="en-US" altLang="zh-CN" sz="2800" b="1" dirty="0">
              <a:solidFill>
                <a:srgbClr val="FF0000"/>
              </a:solidFill>
              <a:latin typeface="Times New Roman" panose="02020603050405020304" pitchFamily="18" charset="0"/>
              <a:cs typeface="Times New Roman" panose="02020603050405020304" pitchFamily="18" charset="0"/>
            </a:endParaRPr>
          </a:p>
          <a:p>
            <a:pPr>
              <a:lnSpc>
                <a:spcPct val="125000"/>
              </a:lnSpc>
            </a:pPr>
            <a:r>
              <a:rPr lang="zh-CN" altLang="en-US" sz="2800" b="1" dirty="0" smtClean="0">
                <a:solidFill>
                  <a:srgbClr val="FF0000"/>
                </a:solidFill>
                <a:latin typeface="Times New Roman" panose="02020603050405020304" pitchFamily="18" charset="0"/>
                <a:cs typeface="Times New Roman" panose="02020603050405020304" pitchFamily="18" charset="0"/>
              </a:rPr>
              <a:t>（</a:t>
            </a:r>
            <a:r>
              <a:rPr lang="zh-CN" altLang="en-US" sz="2800" b="1" dirty="0">
                <a:solidFill>
                  <a:srgbClr val="FF0000"/>
                </a:solidFill>
                <a:latin typeface="Times New Roman" panose="02020603050405020304" pitchFamily="18" charset="0"/>
                <a:cs typeface="Times New Roman" panose="02020603050405020304" pitchFamily="18" charset="0"/>
              </a:rPr>
              <a:t>逻辑推理、数学运算）</a:t>
            </a:r>
            <a:endParaRPr lang="en-US" altLang="zh-CN" sz="2800" b="1" dirty="0">
              <a:solidFill>
                <a:srgbClr val="FF0000"/>
              </a:solidFill>
              <a:latin typeface="Times New Roman" panose="02020603050405020304" pitchFamily="18" charset="0"/>
              <a:cs typeface="Times New Roman" panose="02020603050405020304" pitchFamily="18" charset="0"/>
            </a:endParaRPr>
          </a:p>
          <a:p>
            <a:pPr>
              <a:lnSpc>
                <a:spcPct val="125000"/>
              </a:lnSpc>
            </a:pPr>
            <a:r>
              <a:rPr lang="zh-CN" altLang="en-US" sz="2800" b="1" dirty="0" smtClean="0">
                <a:solidFill>
                  <a:srgbClr val="FF0000"/>
                </a:solidFill>
                <a:latin typeface="Times New Roman" panose="02020603050405020304" pitchFamily="18" charset="0"/>
                <a:cs typeface="Times New Roman" panose="02020603050405020304" pitchFamily="18" charset="0"/>
              </a:rPr>
              <a:t>（</a:t>
            </a:r>
            <a:r>
              <a:rPr lang="zh-CN" altLang="en-US" sz="2800" b="1" dirty="0">
                <a:solidFill>
                  <a:srgbClr val="FF0000"/>
                </a:solidFill>
                <a:latin typeface="Times New Roman" panose="02020603050405020304" pitchFamily="18" charset="0"/>
                <a:cs typeface="Times New Roman" panose="02020603050405020304" pitchFamily="18" charset="0"/>
              </a:rPr>
              <a:t>数学建模、数据分析）</a:t>
            </a:r>
            <a:endParaRPr lang="zh-CN" altLang="zh-CN"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0</TotalTime>
  <Words>4082</Words>
  <Application>WPS 演示</Application>
  <PresentationFormat>全屏显示(16:9)</PresentationFormat>
  <Paragraphs>179</Paragraphs>
  <Slides>27</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27</vt:i4>
      </vt:variant>
    </vt:vector>
  </HeadingPairs>
  <TitlesOfParts>
    <vt:vector size="42" baseType="lpstr">
      <vt:lpstr>Arial</vt:lpstr>
      <vt:lpstr>宋体</vt:lpstr>
      <vt:lpstr>Wingdings</vt:lpstr>
      <vt:lpstr>Symbol</vt:lpstr>
      <vt:lpstr>华文仿宋</vt:lpstr>
      <vt:lpstr>Times New Roman</vt:lpstr>
      <vt:lpstr>Candara</vt:lpstr>
      <vt:lpstr>华文新魏</vt:lpstr>
      <vt:lpstr>Segoe Print</vt:lpstr>
      <vt:lpstr>华文楷体</vt:lpstr>
      <vt:lpstr>仿宋</vt:lpstr>
      <vt:lpstr>微软雅黑</vt:lpstr>
      <vt:lpstr>Arial Unicode MS</vt:lpstr>
      <vt:lpstr>Calibri</vt:lpstr>
      <vt:lpstr>波形</vt:lpstr>
      <vt:lpstr>基于核心素养培养的高中数学课堂教学思考</vt:lpstr>
      <vt:lpstr>前言</vt:lpstr>
      <vt:lpstr>前言</vt:lpstr>
      <vt:lpstr>一、高中数学核心素养的再认识</vt:lpstr>
      <vt:lpstr>一、高中数学核心素养的再认识</vt:lpstr>
      <vt:lpstr>一、高中数学核心素养的再认识</vt:lpstr>
      <vt:lpstr>一、高中数学核心素养的再认识</vt:lpstr>
      <vt:lpstr>一、高中数学核心素养的再认识</vt:lpstr>
      <vt:lpstr>一、高中数学核心素养的再认识</vt:lpstr>
      <vt:lpstr>一、高中数学核心素养的再认识</vt:lpstr>
      <vt:lpstr>二、课堂教学中渗透核心素养的思考（以“函数的零点”为例）</vt:lpstr>
      <vt:lpstr>二、课堂教学中渗透核心素养的思考（以“函数的零点”为例）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结束语</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基于核心素养培养的高中数学课堂教学思考</dc:title>
  <dc:creator>zycorzbc</dc:creator>
  <cp:lastModifiedBy>陌然浅笑</cp:lastModifiedBy>
  <cp:revision>32</cp:revision>
  <dcterms:created xsi:type="dcterms:W3CDTF">2018-10-15T21:17:00Z</dcterms:created>
  <dcterms:modified xsi:type="dcterms:W3CDTF">2018-11-23T14:53:41Z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21</vt:lpwstr>
  </property>
  <property fmtid="{D5CDD505-2E9C-101B-9397-08002B2CF9AE}" pid="3" name="KSOProductBuildVer">
    <vt:lpwstr>2052-10.1.0.7668</vt:lpwstr>
  </property>
</Properties>
</file>